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7" r:id="rId2"/>
    <p:sldId id="270" r:id="rId3"/>
    <p:sldId id="258" r:id="rId4"/>
    <p:sldId id="282" r:id="rId5"/>
    <p:sldId id="276" r:id="rId6"/>
    <p:sldId id="277" r:id="rId7"/>
    <p:sldId id="259" r:id="rId8"/>
    <p:sldId id="272" r:id="rId9"/>
    <p:sldId id="273" r:id="rId10"/>
    <p:sldId id="271" r:id="rId11"/>
    <p:sldId id="274" r:id="rId12"/>
    <p:sldId id="280" r:id="rId13"/>
    <p:sldId id="260" r:id="rId14"/>
    <p:sldId id="275" r:id="rId15"/>
    <p:sldId id="261" r:id="rId16"/>
    <p:sldId id="262" r:id="rId17"/>
    <p:sldId id="263" r:id="rId18"/>
    <p:sldId id="264" r:id="rId19"/>
    <p:sldId id="265" r:id="rId20"/>
    <p:sldId id="266" r:id="rId21"/>
    <p:sldId id="267" r:id="rId22"/>
    <p:sldId id="269" r:id="rId23"/>
    <p:sldId id="278" r:id="rId24"/>
    <p:sldId id="279"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OLA Annual Conference 2015, Eugene, Oregon</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9FFFFF-3CA5-42D5-B571-AEC771C2AF86}" type="datetime1">
              <a:rPr lang="en-US" smtClean="0"/>
              <a:t>4/21/2015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72720F-9DBD-4122-BBEC-CCD6DF78AEE1}" type="slidenum">
              <a:rPr lang="en-US" smtClean="0"/>
              <a:t>‹#›</a:t>
            </a:fld>
            <a:endParaRPr lang="en-US"/>
          </a:p>
        </p:txBody>
      </p:sp>
    </p:spTree>
    <p:extLst>
      <p:ext uri="{BB962C8B-B14F-4D97-AF65-F5344CB8AC3E}">
        <p14:creationId xmlns:p14="http://schemas.microsoft.com/office/powerpoint/2010/main" val="306082805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OLA Annual Conference 2015, Eugene, Oregon</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F1121-A80D-4C00-9536-5C192E0BABBB}" type="datetime1">
              <a:rPr lang="en-US" smtClean="0"/>
              <a:t>4/21/2015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6560F-1612-4707-ADE2-031F1E2BEE42}" type="slidenum">
              <a:rPr lang="en-US" smtClean="0"/>
              <a:t>‹#›</a:t>
            </a:fld>
            <a:endParaRPr lang="en-US"/>
          </a:p>
        </p:txBody>
      </p:sp>
    </p:spTree>
    <p:extLst>
      <p:ext uri="{BB962C8B-B14F-4D97-AF65-F5344CB8AC3E}">
        <p14:creationId xmlns:p14="http://schemas.microsoft.com/office/powerpoint/2010/main" val="272004321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oc.gov/aba/pcc/rda/PCC%20RDA%20guidelines/Relat-Desig-Guidelines.doc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7F34E9-B34F-416C-92C7-A8EF5E9AA9D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
        <p:nvSpPr>
          <p:cNvPr id="7" name="Date Placeholder 6"/>
          <p:cNvSpPr>
            <a:spLocks noGrp="1"/>
          </p:cNvSpPr>
          <p:nvPr>
            <p:ph type="dt" idx="13"/>
          </p:nvPr>
        </p:nvSpPr>
        <p:spPr/>
        <p:txBody>
          <a:bodyPr/>
          <a:lstStyle/>
          <a:p>
            <a:fld id="{D3DAA468-8132-4A40-BF7B-86F16CF6B8AC}" type="datetime1">
              <a:rPr lang="en-US" smtClean="0"/>
              <a:t>4/21/2015</a:t>
            </a:fld>
            <a:endParaRPr lang="en-US"/>
          </a:p>
        </p:txBody>
      </p:sp>
    </p:spTree>
    <p:extLst>
      <p:ext uri="{BB962C8B-B14F-4D97-AF65-F5344CB8AC3E}">
        <p14:creationId xmlns:p14="http://schemas.microsoft.com/office/powerpoint/2010/main" val="1286948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Key points of the PCC Guidelines on Relationship Designators</a:t>
            </a:r>
          </a:p>
          <a:p>
            <a:endParaRPr lang="en-US" altLang="en-US" dirty="0" smtClean="0">
              <a:latin typeface="Arial" panose="020B0604020202020204" pitchFamily="34" charset="0"/>
            </a:endParaRPr>
          </a:p>
          <a:p>
            <a:r>
              <a:rPr lang="en-US" altLang="en-US" dirty="0" smtClean="0">
                <a:latin typeface="Arial" panose="020B0604020202020204" pitchFamily="34" charset="0"/>
              </a:rPr>
              <a:t>The second indicator</a:t>
            </a:r>
            <a:r>
              <a:rPr lang="en-US" altLang="en-US" baseline="0" dirty="0" smtClean="0">
                <a:latin typeface="Arial" panose="020B0604020202020204" pitchFamily="34" charset="0"/>
              </a:rPr>
              <a:t> value of 2 in 7XX implies an analytical added entry, that is, that a resource includes whatever is referenced in the field.  The 776 field is defined as additional physical form linking entry.  In both cases, the PCC guidelines tell us to use a relationship designator even though the MARC field already implies a relationship.</a:t>
            </a:r>
          </a:p>
          <a:p>
            <a:endParaRPr lang="en-US" altLang="en-US" baseline="0" dirty="0" smtClean="0">
              <a:latin typeface="Arial" panose="020B0604020202020204" pitchFamily="34" charset="0"/>
            </a:endParaRPr>
          </a:p>
          <a:p>
            <a:r>
              <a:rPr lang="en-US" altLang="en-US" baseline="0" dirty="0" smtClean="0">
                <a:latin typeface="Arial" panose="020B0604020202020204" pitchFamily="34" charset="0"/>
              </a:rPr>
              <a:t>Note: “Print version” and “Online version” are not in RDA, but they are allowed by PCC.</a:t>
            </a:r>
            <a:endParaRPr lang="en-US" altLang="en-US" dirty="0"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F76694-49D2-43CC-9A5D-2DD35C6047AE}" type="slidenum">
              <a:rPr lang="en-US" altLang="en-US">
                <a:solidFill>
                  <a:srgbClr val="000000"/>
                </a:solidFill>
                <a:latin typeface="Arial" panose="020B0604020202020204" pitchFamily="34" charset="0"/>
              </a:rPr>
              <a:pPr/>
              <a:t>10</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9EB1335D-EACE-45CC-AEBB-72C185800C62}" type="datetime1">
              <a:rPr lang="en-US" smtClean="0"/>
              <a:t>4/21/2015</a:t>
            </a:fld>
            <a:endParaRPr lang="en-US"/>
          </a:p>
        </p:txBody>
      </p:sp>
    </p:spTree>
    <p:extLst>
      <p:ext uri="{BB962C8B-B14F-4D97-AF65-F5344CB8AC3E}">
        <p14:creationId xmlns:p14="http://schemas.microsoft.com/office/powerpoint/2010/main" val="1693538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PCC</a:t>
            </a:r>
            <a:r>
              <a:rPr lang="en-US" altLang="en-US" baseline="0" dirty="0" smtClean="0">
                <a:latin typeface="Arial" panose="020B0604020202020204" pitchFamily="34" charset="0"/>
              </a:rPr>
              <a:t> participants may use a web form to propose new relationship designators.  Non-PCC libraries may send proposals directly to the ALA representative to the Joint Steering Committee for Development of RDA.</a:t>
            </a:r>
            <a:endParaRPr lang="en-US" altLang="en-US" dirty="0"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F76694-49D2-43CC-9A5D-2DD35C6047AE}" type="slidenum">
              <a:rPr lang="en-US" altLang="en-US">
                <a:solidFill>
                  <a:srgbClr val="000000"/>
                </a:solidFill>
                <a:latin typeface="Arial" panose="020B0604020202020204" pitchFamily="34" charset="0"/>
              </a:rPr>
              <a:pPr/>
              <a:t>11</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6D9758A8-84CB-4DB0-9BCD-173FD16CFE64}" type="datetime1">
              <a:rPr lang="en-US" smtClean="0"/>
              <a:t>4/21/2015</a:t>
            </a:fld>
            <a:endParaRPr lang="en-US"/>
          </a:p>
        </p:txBody>
      </p:sp>
    </p:spTree>
    <p:extLst>
      <p:ext uri="{BB962C8B-B14F-4D97-AF65-F5344CB8AC3E}">
        <p14:creationId xmlns:p14="http://schemas.microsoft.com/office/powerpoint/2010/main" val="589182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Screenshot</a:t>
            </a:r>
            <a:r>
              <a:rPr lang="en-US" baseline="0" dirty="0" smtClean="0"/>
              <a:t> from the MARC Code List for Relators.  There are numerous terms on this list that are not in RDA.  There are also different terms for the same role, e.g. “cinematographer” on the MARC relator term list is “director of photography” in RDA Appendix I.  Prefer RDA relationship designators over MARC relator terms.</a:t>
            </a:r>
          </a:p>
          <a:p>
            <a:endParaRPr lang="en-US" baseline="0" dirty="0" smtClean="0"/>
          </a:p>
          <a:p>
            <a:r>
              <a:rPr lang="en-US" baseline="0" dirty="0" smtClean="0"/>
              <a:t>If a relationship designator is not found in RDA, you may use terms found on other lists, such as this one.</a:t>
            </a:r>
            <a:endParaRPr lang="en-US" dirty="0"/>
          </a:p>
        </p:txBody>
      </p:sp>
      <p:sp>
        <p:nvSpPr>
          <p:cNvPr id="4" name="Slide Number Placeholder 3"/>
          <p:cNvSpPr>
            <a:spLocks noGrp="1"/>
          </p:cNvSpPr>
          <p:nvPr>
            <p:ph type="sldNum" sz="quarter" idx="10"/>
          </p:nvPr>
        </p:nvSpPr>
        <p:spPr/>
        <p:txBody>
          <a:bodyPr/>
          <a:lstStyle/>
          <a:p>
            <a:fld id="{CED6560F-1612-4707-ADE2-031F1E2BEE42}" type="slidenum">
              <a:rPr lang="en-US" smtClean="0"/>
              <a:t>12</a:t>
            </a:fld>
            <a:endParaRPr lang="en-US"/>
          </a:p>
        </p:txBody>
      </p:sp>
      <p:sp>
        <p:nvSpPr>
          <p:cNvPr id="5" name="Date Placeholder 4"/>
          <p:cNvSpPr>
            <a:spLocks noGrp="1"/>
          </p:cNvSpPr>
          <p:nvPr>
            <p:ph type="dt" idx="11"/>
          </p:nvPr>
        </p:nvSpPr>
        <p:spPr/>
        <p:txBody>
          <a:bodyPr/>
          <a:lstStyle/>
          <a:p>
            <a:fld id="{6389A92E-42FD-496E-B95F-BB715FBAEE7C}"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2719434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Key points of the PCC Guidelines on Relationship Designators</a:t>
            </a: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C7BB0CCD-7C19-4957-86B8-E71EDFC3C746}" type="slidenum">
              <a:rPr lang="en-US" altLang="en-US">
                <a:solidFill>
                  <a:srgbClr val="000000"/>
                </a:solidFill>
                <a:latin typeface="Arial" panose="020B0604020202020204" pitchFamily="34" charset="0"/>
              </a:rPr>
              <a:pPr/>
              <a:t>13</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33A20CDB-EC62-40A2-8734-3E0B5AEB9918}" type="datetime1">
              <a:rPr lang="en-US" smtClean="0"/>
              <a:t>4/21/2015</a:t>
            </a:fld>
            <a:endParaRPr lang="en-US"/>
          </a:p>
        </p:txBody>
      </p:sp>
    </p:spTree>
    <p:extLst>
      <p:ext uri="{BB962C8B-B14F-4D97-AF65-F5344CB8AC3E}">
        <p14:creationId xmlns:p14="http://schemas.microsoft.com/office/powerpoint/2010/main" val="67496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Key points of the PCC Guidelines on Relationship Designators</a:t>
            </a: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C7BB0CCD-7C19-4957-86B8-E71EDFC3C746}" type="slidenum">
              <a:rPr lang="en-US" altLang="en-US">
                <a:solidFill>
                  <a:srgbClr val="000000"/>
                </a:solidFill>
                <a:latin typeface="Arial" panose="020B0604020202020204" pitchFamily="34" charset="0"/>
              </a:rPr>
              <a:pPr/>
              <a:t>14</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B31D84C4-A5AC-4F81-87A3-94E3BC837569}" type="datetime1">
              <a:rPr lang="en-US" smtClean="0"/>
              <a:t>4/21/2015</a:t>
            </a:fld>
            <a:endParaRPr lang="en-US"/>
          </a:p>
        </p:txBody>
      </p:sp>
    </p:spTree>
    <p:extLst>
      <p:ext uri="{BB962C8B-B14F-4D97-AF65-F5344CB8AC3E}">
        <p14:creationId xmlns:p14="http://schemas.microsoft.com/office/powerpoint/2010/main" val="1428430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Key points of the PCC Guidelines on Relationship Designators</a:t>
            </a: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7E1DFBBB-E487-4618-8B25-D88A5ED2D716}" type="slidenum">
              <a:rPr lang="en-US" altLang="en-US">
                <a:solidFill>
                  <a:srgbClr val="000000"/>
                </a:solidFill>
                <a:latin typeface="Arial" panose="020B0604020202020204" pitchFamily="34" charset="0"/>
              </a:rPr>
              <a:pPr/>
              <a:t>15</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64A5996E-D376-40BB-A7E6-07F7C7CCCEE8}" type="datetime1">
              <a:rPr lang="en-US" smtClean="0"/>
              <a:t>4/21/2015</a:t>
            </a:fld>
            <a:endParaRPr lang="en-US"/>
          </a:p>
        </p:txBody>
      </p:sp>
    </p:spTree>
    <p:extLst>
      <p:ext uri="{BB962C8B-B14F-4D97-AF65-F5344CB8AC3E}">
        <p14:creationId xmlns:p14="http://schemas.microsoft.com/office/powerpoint/2010/main" val="2926163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Key points of the PCC Guidelines on Relationship Designators</a:t>
            </a: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EF7482E-6376-4306-A6C1-CE80A0BC54D6}" type="slidenum">
              <a:rPr lang="en-US" altLang="en-US">
                <a:solidFill>
                  <a:srgbClr val="000000"/>
                </a:solidFill>
                <a:latin typeface="Arial" panose="020B0604020202020204" pitchFamily="34" charset="0"/>
              </a:rPr>
              <a:pPr/>
              <a:t>16</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D6251717-B0B7-4618-9C08-6B1B965026D6}" type="datetime1">
              <a:rPr lang="en-US" smtClean="0"/>
              <a:t>4/21/2015</a:t>
            </a:fld>
            <a:endParaRPr lang="en-US"/>
          </a:p>
        </p:txBody>
      </p:sp>
    </p:spTree>
    <p:extLst>
      <p:ext uri="{BB962C8B-B14F-4D97-AF65-F5344CB8AC3E}">
        <p14:creationId xmlns:p14="http://schemas.microsoft.com/office/powerpoint/2010/main" val="1761694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Key points of the PCC Guidelines on Relationship Designators</a:t>
            </a:r>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366826E-7456-48FE-8A75-96D5775673D4}" type="slidenum">
              <a:rPr lang="en-US" altLang="en-US">
                <a:solidFill>
                  <a:srgbClr val="000000"/>
                </a:solidFill>
                <a:latin typeface="Arial" panose="020B0604020202020204" pitchFamily="34" charset="0"/>
              </a:rPr>
              <a:pPr/>
              <a:t>17</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B03F65D2-2A08-4BE8-88B7-6DA05EF80D0F}" type="datetime1">
              <a:rPr lang="en-US" smtClean="0"/>
              <a:t>4/21/2015</a:t>
            </a:fld>
            <a:endParaRPr lang="en-US"/>
          </a:p>
        </p:txBody>
      </p:sp>
    </p:spTree>
    <p:extLst>
      <p:ext uri="{BB962C8B-B14F-4D97-AF65-F5344CB8AC3E}">
        <p14:creationId xmlns:p14="http://schemas.microsoft.com/office/powerpoint/2010/main" val="1424827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Key points of the PCC Guidelines on Relationship Designators</a:t>
            </a: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F4A13A7F-6381-496F-8346-A3F5D1A7349F}" type="slidenum">
              <a:rPr lang="en-US" altLang="en-US">
                <a:solidFill>
                  <a:srgbClr val="000000"/>
                </a:solidFill>
                <a:latin typeface="Arial" panose="020B0604020202020204" pitchFamily="34" charset="0"/>
              </a:rPr>
              <a:pPr/>
              <a:t>18</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E6EBA0B1-49DF-4340-AE6D-AD3B5866AAA6}" type="datetime1">
              <a:rPr lang="en-US" smtClean="0"/>
              <a:t>4/21/2015</a:t>
            </a:fld>
            <a:endParaRPr lang="en-US"/>
          </a:p>
        </p:txBody>
      </p:sp>
    </p:spTree>
    <p:extLst>
      <p:ext uri="{BB962C8B-B14F-4D97-AF65-F5344CB8AC3E}">
        <p14:creationId xmlns:p14="http://schemas.microsoft.com/office/powerpoint/2010/main" val="3024884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Key points of the PCC Guidelines on Relationship Designators</a:t>
            </a:r>
          </a:p>
          <a:p>
            <a:endParaRPr lang="en-US" altLang="en-US" dirty="0" smtClean="0">
              <a:latin typeface="Arial" panose="020B0604020202020204" pitchFamily="34" charset="0"/>
            </a:endParaRPr>
          </a:p>
          <a:p>
            <a:r>
              <a:rPr lang="en-US" altLang="en-US" dirty="0" smtClean="0">
                <a:latin typeface="Arial" panose="020B0604020202020204" pitchFamily="34" charset="0"/>
              </a:rPr>
              <a:t>When MARC subfield $</a:t>
            </a:r>
            <a:r>
              <a:rPr lang="en-US" altLang="en-US" dirty="0" err="1" smtClean="0">
                <a:latin typeface="Arial" panose="020B0604020202020204" pitchFamily="34" charset="0"/>
              </a:rPr>
              <a:t>i</a:t>
            </a:r>
            <a:r>
              <a:rPr lang="en-US" altLang="en-US" dirty="0" smtClean="0">
                <a:latin typeface="Arial" panose="020B0604020202020204" pitchFamily="34" charset="0"/>
              </a:rPr>
              <a:t> for a relationship designator is used in a bibliographic record, give it as the first subfield, capitalize the first word in the designator, and end the subfield with a colon.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BA8EBEC-8998-4335-8342-D127AE5672DD}" type="slidenum">
              <a:rPr lang="en-US" altLang="en-US">
                <a:solidFill>
                  <a:srgbClr val="000000"/>
                </a:solidFill>
                <a:latin typeface="Arial" panose="020B0604020202020204" pitchFamily="34" charset="0"/>
              </a:rPr>
              <a:pPr/>
              <a:t>19</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BEEE205C-7C43-43BD-B7B0-4E09FF31269F}" type="datetime1">
              <a:rPr lang="en-US" smtClean="0"/>
              <a:t>4/21/2015</a:t>
            </a:fld>
            <a:endParaRPr lang="en-US"/>
          </a:p>
        </p:txBody>
      </p:sp>
    </p:spTree>
    <p:extLst>
      <p:ext uri="{BB962C8B-B14F-4D97-AF65-F5344CB8AC3E}">
        <p14:creationId xmlns:p14="http://schemas.microsoft.com/office/powerpoint/2010/main" val="1653832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initial</a:t>
            </a:r>
            <a:r>
              <a:rPr lang="en-US" baseline="0" dirty="0" smtClean="0"/>
              <a:t> release of RDA, </a:t>
            </a:r>
            <a:r>
              <a:rPr lang="en-US" dirty="0" smtClean="0"/>
              <a:t>Chapter 23 has</a:t>
            </a:r>
            <a:r>
              <a:rPr lang="en-US" baseline="0" dirty="0" smtClean="0"/>
              <a:t> been a placeholder for </a:t>
            </a:r>
            <a:r>
              <a:rPr lang="en-US" dirty="0" smtClean="0"/>
              <a:t>instructions on the subject relationship that would be developed later.  With the April 2015</a:t>
            </a:r>
            <a:r>
              <a:rPr lang="en-US" baseline="0" dirty="0" smtClean="0"/>
              <a:t> update to RDA, you will now find some general instructions about recording subject relationships, including using relationship designators.</a:t>
            </a:r>
            <a:endParaRPr lang="en-US" dirty="0"/>
          </a:p>
        </p:txBody>
      </p:sp>
      <p:sp>
        <p:nvSpPr>
          <p:cNvPr id="4" name="Slide Number Placeholder 3"/>
          <p:cNvSpPr>
            <a:spLocks noGrp="1"/>
          </p:cNvSpPr>
          <p:nvPr>
            <p:ph type="sldNum" sz="quarter" idx="10"/>
          </p:nvPr>
        </p:nvSpPr>
        <p:spPr/>
        <p:txBody>
          <a:bodyPr/>
          <a:lstStyle/>
          <a:p>
            <a:fld id="{CED6560F-1612-4707-ADE2-031F1E2BEE42}" type="slidenum">
              <a:rPr lang="en-US" smtClean="0"/>
              <a:t>2</a:t>
            </a:fld>
            <a:endParaRPr lang="en-US"/>
          </a:p>
        </p:txBody>
      </p:sp>
      <p:sp>
        <p:nvSpPr>
          <p:cNvPr id="5" name="Date Placeholder 4"/>
          <p:cNvSpPr>
            <a:spLocks noGrp="1"/>
          </p:cNvSpPr>
          <p:nvPr>
            <p:ph type="dt" idx="11"/>
          </p:nvPr>
        </p:nvSpPr>
        <p:spPr/>
        <p:txBody>
          <a:bodyPr/>
          <a:lstStyle/>
          <a:p>
            <a:fld id="{ECECE206-6273-458E-80D6-7FADAD3867BE}"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3065732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Key points of the PCC Guidelines on Relationship Designators</a:t>
            </a:r>
          </a:p>
          <a:p>
            <a:endParaRPr lang="en-US" altLang="en-US" dirty="0" smtClean="0">
              <a:latin typeface="Arial" panose="020B0604020202020204" pitchFamily="34" charset="0"/>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5429CA8A-E6F7-4886-AB48-B129BA4A7000}" type="slidenum">
              <a:rPr lang="en-US" altLang="en-US">
                <a:solidFill>
                  <a:srgbClr val="000000"/>
                </a:solidFill>
                <a:latin typeface="Arial" panose="020B0604020202020204" pitchFamily="34" charset="0"/>
              </a:rPr>
              <a:pPr/>
              <a:t>20</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69E964BE-F3EB-4C7F-8134-D8A449104259}" type="datetime1">
              <a:rPr lang="en-US" smtClean="0"/>
              <a:t>4/21/2015</a:t>
            </a:fld>
            <a:endParaRPr lang="en-US"/>
          </a:p>
        </p:txBody>
      </p:sp>
    </p:spTree>
    <p:extLst>
      <p:ext uri="{BB962C8B-B14F-4D97-AF65-F5344CB8AC3E}">
        <p14:creationId xmlns:p14="http://schemas.microsoft.com/office/powerpoint/2010/main" val="1627219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relationship designator</a:t>
            </a:r>
            <a:r>
              <a:rPr lang="en-US" baseline="0" dirty="0" smtClean="0"/>
              <a:t> definitions should be applied to the </a:t>
            </a:r>
            <a:r>
              <a:rPr lang="en-US" i="1" baseline="0" dirty="0" smtClean="0"/>
              <a:t>related work/expression/manifestation/item</a:t>
            </a:r>
            <a:r>
              <a:rPr lang="en-US" i="0" baseline="0" dirty="0" smtClean="0"/>
              <a:t>, not the resource that is being described in the main part of the bibliographic record (the 245, 264, 300, etc.).</a:t>
            </a:r>
            <a:endParaRPr lang="en-US" i="1" dirty="0"/>
          </a:p>
        </p:txBody>
      </p:sp>
      <p:sp>
        <p:nvSpPr>
          <p:cNvPr id="4" name="Slide Number Placeholder 3"/>
          <p:cNvSpPr>
            <a:spLocks noGrp="1"/>
          </p:cNvSpPr>
          <p:nvPr>
            <p:ph type="sldNum" sz="quarter" idx="10"/>
          </p:nvPr>
        </p:nvSpPr>
        <p:spPr/>
        <p:txBody>
          <a:bodyPr/>
          <a:lstStyle/>
          <a:p>
            <a:fld id="{1EF4E7EC-148A-49CC-BFBC-DEB817A7EB0F}" type="slidenum">
              <a:rPr lang="en-US" smtClean="0">
                <a:solidFill>
                  <a:prstClr val="black"/>
                </a:solidFill>
              </a:rPr>
              <a:pPr/>
              <a:t>21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
        <p:nvSpPr>
          <p:cNvPr id="7" name="Date Placeholder 6"/>
          <p:cNvSpPr>
            <a:spLocks noGrp="1"/>
          </p:cNvSpPr>
          <p:nvPr>
            <p:ph type="dt" idx="13"/>
          </p:nvPr>
        </p:nvSpPr>
        <p:spPr/>
        <p:txBody>
          <a:bodyPr/>
          <a:lstStyle/>
          <a:p>
            <a:fld id="{A4A68CFD-BF0F-426B-AE79-D6407F22E7B6}" type="datetime1">
              <a:rPr lang="en-US" smtClean="0"/>
              <a:t>4/21/2015</a:t>
            </a:fld>
            <a:endParaRPr lang="en-US"/>
          </a:p>
        </p:txBody>
      </p:sp>
    </p:spTree>
    <p:extLst>
      <p:ext uri="{BB962C8B-B14F-4D97-AF65-F5344CB8AC3E}">
        <p14:creationId xmlns:p14="http://schemas.microsoft.com/office/powerpoint/2010/main" val="997888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7F34E9-B34F-416C-92C7-A8EF5E9AA9DA}"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
        <p:nvSpPr>
          <p:cNvPr id="7" name="Date Placeholder 6"/>
          <p:cNvSpPr>
            <a:spLocks noGrp="1"/>
          </p:cNvSpPr>
          <p:nvPr>
            <p:ph type="dt" idx="13"/>
          </p:nvPr>
        </p:nvSpPr>
        <p:spPr/>
        <p:txBody>
          <a:bodyPr/>
          <a:lstStyle/>
          <a:p>
            <a:fld id="{86F6B08B-18D8-4E1E-9EF4-1EE698A09E3D}" type="datetime1">
              <a:rPr lang="en-US" smtClean="0"/>
              <a:t>4/21/2015</a:t>
            </a:fld>
            <a:endParaRPr lang="en-US"/>
          </a:p>
        </p:txBody>
      </p:sp>
    </p:spTree>
    <p:extLst>
      <p:ext uri="{BB962C8B-B14F-4D97-AF65-F5344CB8AC3E}">
        <p14:creationId xmlns:p14="http://schemas.microsoft.com/office/powerpoint/2010/main" val="2141427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record: The relationship designator “contains (work)” was changed</a:t>
            </a:r>
            <a:r>
              <a:rPr lang="en-US" baseline="0" dirty="0" smtClean="0"/>
              <a:t> in April 2014 to “container of (work)”.  All of the designators in this record should be updated.  In addition, there are also errors in the third, fourth, and sixth designators: these are access points for expressions, not works.  The relationship designators for these access points should be corrected to “Container of (expression)”</a:t>
            </a:r>
          </a:p>
          <a:p>
            <a:endParaRPr lang="en-US" baseline="0" dirty="0" smtClean="0"/>
          </a:p>
          <a:p>
            <a:r>
              <a:rPr lang="en-US" baseline="0" dirty="0" smtClean="0"/>
              <a:t>Second record: “editor of compilation” is obsolete and should be changed to “editor”.  The punctuation is also incorrect: in the first 700 there shouldn’t be a comma after the open-ended date, and in the second 700 the period should be a comma.</a:t>
            </a:r>
          </a:p>
          <a:p>
            <a:endParaRPr lang="en-US" baseline="0" dirty="0" smtClean="0"/>
          </a:p>
          <a:p>
            <a:r>
              <a:rPr lang="en-US" baseline="0" dirty="0" smtClean="0"/>
              <a:t>Third record: In the second 700 the periods between the designators should be commas.  In the third and fourth 700s there should not be commas after the date.  In the fifth 700, the first word of the designator should be capitalized and there should be a colon at the end of it.</a:t>
            </a:r>
            <a:endParaRPr lang="en-US" dirty="0"/>
          </a:p>
        </p:txBody>
      </p:sp>
      <p:sp>
        <p:nvSpPr>
          <p:cNvPr id="4" name="Slide Number Placeholder 3"/>
          <p:cNvSpPr>
            <a:spLocks noGrp="1"/>
          </p:cNvSpPr>
          <p:nvPr>
            <p:ph type="sldNum" sz="quarter" idx="10"/>
          </p:nvPr>
        </p:nvSpPr>
        <p:spPr/>
        <p:txBody>
          <a:bodyPr/>
          <a:lstStyle/>
          <a:p>
            <a:fld id="{CED6560F-1612-4707-ADE2-031F1E2BEE42}" type="slidenum">
              <a:rPr lang="en-US" smtClean="0"/>
              <a:t>23</a:t>
            </a:fld>
            <a:endParaRPr lang="en-US"/>
          </a:p>
        </p:txBody>
      </p:sp>
      <p:sp>
        <p:nvSpPr>
          <p:cNvPr id="5" name="Date Placeholder 4"/>
          <p:cNvSpPr>
            <a:spLocks noGrp="1"/>
          </p:cNvSpPr>
          <p:nvPr>
            <p:ph type="dt" idx="11"/>
          </p:nvPr>
        </p:nvSpPr>
        <p:spPr/>
        <p:txBody>
          <a:bodyPr/>
          <a:lstStyle/>
          <a:p>
            <a:fld id="{6921FCF8-FE51-41E1-8484-F9C84CB1B0E2}"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4106459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OLA Annual Conference 2015, Eugene, Oregon</a:t>
            </a:r>
            <a:endParaRPr lang="en-US"/>
          </a:p>
        </p:txBody>
      </p:sp>
      <p:sp>
        <p:nvSpPr>
          <p:cNvPr id="5" name="Date Placeholder 4"/>
          <p:cNvSpPr>
            <a:spLocks noGrp="1"/>
          </p:cNvSpPr>
          <p:nvPr>
            <p:ph type="dt" idx="11"/>
          </p:nvPr>
        </p:nvSpPr>
        <p:spPr/>
        <p:txBody>
          <a:bodyPr/>
          <a:lstStyle/>
          <a:p>
            <a:fld id="{218F1121-A80D-4C00-9536-5C192E0BABBB}" type="datetime1">
              <a:rPr lang="en-US" smtClean="0"/>
              <a:t>4/21/2015</a:t>
            </a:fld>
            <a:endParaRPr lang="en-US"/>
          </a:p>
        </p:txBody>
      </p:sp>
      <p:sp>
        <p:nvSpPr>
          <p:cNvPr id="6" name="Slide Number Placeholder 5"/>
          <p:cNvSpPr>
            <a:spLocks noGrp="1"/>
          </p:cNvSpPr>
          <p:nvPr>
            <p:ph type="sldNum" sz="quarter" idx="12"/>
          </p:nvPr>
        </p:nvSpPr>
        <p:spPr/>
        <p:txBody>
          <a:bodyPr/>
          <a:lstStyle/>
          <a:p>
            <a:fld id="{CED6560F-1612-4707-ADE2-031F1E2BEE42}" type="slidenum">
              <a:rPr lang="en-US" smtClean="0"/>
              <a:t>24</a:t>
            </a:fld>
            <a:endParaRPr lang="en-US"/>
          </a:p>
        </p:txBody>
      </p:sp>
    </p:spTree>
    <p:extLst>
      <p:ext uri="{BB962C8B-B14F-4D97-AF65-F5344CB8AC3E}">
        <p14:creationId xmlns:p14="http://schemas.microsoft.com/office/powerpoint/2010/main" val="1325983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sample</a:t>
            </a:r>
            <a:r>
              <a:rPr lang="en-US" baseline="0" dirty="0" smtClean="0"/>
              <a:t> terms found in the MARC Code List for Relator that may be useful for </a:t>
            </a:r>
            <a:r>
              <a:rPr lang="en-US" baseline="0" smtClean="0"/>
              <a:t>the exercises.</a:t>
            </a:r>
            <a:endParaRPr lang="en-US"/>
          </a:p>
        </p:txBody>
      </p:sp>
      <p:sp>
        <p:nvSpPr>
          <p:cNvPr id="4" name="Slide Number Placeholder 3"/>
          <p:cNvSpPr>
            <a:spLocks noGrp="1"/>
          </p:cNvSpPr>
          <p:nvPr>
            <p:ph type="sldNum" sz="quarter" idx="10"/>
          </p:nvPr>
        </p:nvSpPr>
        <p:spPr/>
        <p:txBody>
          <a:bodyPr/>
          <a:lstStyle/>
          <a:p>
            <a:fld id="{CED6560F-1612-4707-ADE2-031F1E2BEE42}" type="slidenum">
              <a:rPr lang="en-US" smtClean="0"/>
              <a:t>25</a:t>
            </a:fld>
            <a:endParaRPr lang="en-US"/>
          </a:p>
        </p:txBody>
      </p:sp>
      <p:sp>
        <p:nvSpPr>
          <p:cNvPr id="5" name="Date Placeholder 4"/>
          <p:cNvSpPr>
            <a:spLocks noGrp="1"/>
          </p:cNvSpPr>
          <p:nvPr>
            <p:ph type="dt" idx="11"/>
          </p:nvPr>
        </p:nvSpPr>
        <p:spPr/>
        <p:txBody>
          <a:bodyPr/>
          <a:lstStyle/>
          <a:p>
            <a:fld id="{4C78172E-A8F1-4BBE-9999-1892DEEC32AE}"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374510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dirty="0" smtClean="0"/>
              <a:t>FRBR Group 1 entities are work, expression, manifestation, and item (WEMI). They represent the products of intellectual or artistic endeavor.</a:t>
            </a:r>
          </a:p>
          <a:p>
            <a:r>
              <a:rPr lang="en-US" dirty="0" smtClean="0"/>
              <a:t>FRBR Group 2 entities are person, family and corporate body, responsible for the custodianship of Group 1’s intellectual or artistic endeavor.</a:t>
            </a:r>
          </a:p>
          <a:p>
            <a:r>
              <a:rPr lang="en-US" dirty="0" smtClean="0"/>
              <a:t>FRBR Group 3 entities are subjects of Group 1 or Group 2’s intellectual endeavor, and include concepts, objects, events, places.</a:t>
            </a:r>
          </a:p>
          <a:p>
            <a:endParaRPr lang="en-US" altLang="en-US" dirty="0" smtClean="0">
              <a:latin typeface="Arial" panose="020B0604020202020204" pitchFamily="34" charset="0"/>
            </a:endParaRPr>
          </a:p>
          <a:p>
            <a:r>
              <a:rPr lang="en-US" altLang="en-US" dirty="0" smtClean="0">
                <a:latin typeface="Arial" panose="020B0604020202020204" pitchFamily="34" charset="0"/>
              </a:rPr>
              <a:t>Chapter 23 and Appendix M dealing</a:t>
            </a:r>
            <a:r>
              <a:rPr lang="en-US" altLang="en-US" baseline="0" dirty="0" smtClean="0">
                <a:latin typeface="Arial" panose="020B0604020202020204" pitchFamily="34" charset="0"/>
              </a:rPr>
              <a:t> with subject relationships and relationship designators for subjects are new with the April 2015 update to RDA.</a:t>
            </a:r>
            <a:endParaRPr lang="en-US" altLang="en-US" dirty="0"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F76694-49D2-43CC-9A5D-2DD35C6047AE}" type="slidenum">
              <a:rPr lang="en-US" altLang="en-US">
                <a:solidFill>
                  <a:srgbClr val="000000"/>
                </a:solidFill>
                <a:latin typeface="Arial" panose="020B0604020202020204" pitchFamily="34" charset="0"/>
              </a:rPr>
              <a:pPr/>
              <a:t>3</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4B153872-1668-4586-B2E3-29EE5367F273}" type="datetime1">
              <a:rPr lang="en-US" smtClean="0"/>
              <a:t>4/21/2015</a:t>
            </a:fld>
            <a:endParaRPr lang="en-US"/>
          </a:p>
        </p:txBody>
      </p:sp>
    </p:spTree>
    <p:extLst>
      <p:ext uri="{BB962C8B-B14F-4D97-AF65-F5344CB8AC3E}">
        <p14:creationId xmlns:p14="http://schemas.microsoft.com/office/powerpoint/2010/main" val="674534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altLang="en-US" dirty="0" smtClean="0">
                <a:latin typeface="Arial" panose="020B0604020202020204" pitchFamily="34" charset="0"/>
              </a:rPr>
              <a:t>PCC</a:t>
            </a:r>
            <a:r>
              <a:rPr lang="en-US" altLang="en-US" baseline="0" dirty="0" smtClean="0">
                <a:latin typeface="Arial" panose="020B0604020202020204" pitchFamily="34" charset="0"/>
              </a:rPr>
              <a:t> “hybrid record” guidelines tell catalogers to “</a:t>
            </a:r>
            <a:r>
              <a:rPr lang="en-US" sz="1200" kern="1200" dirty="0" smtClean="0">
                <a:solidFill>
                  <a:schemeClr val="tx1"/>
                </a:solidFill>
                <a:effectLst/>
                <a:latin typeface="+mn-lt"/>
                <a:ea typeface="+mn-ea"/>
                <a:cs typeface="+mn-cs"/>
              </a:rPr>
              <a:t>Feel free to add approved RDA relationship designators to any access points.”  The language</a:t>
            </a:r>
            <a:r>
              <a:rPr lang="en-US" sz="1200" kern="1200" baseline="0" dirty="0" smtClean="0">
                <a:solidFill>
                  <a:schemeClr val="tx1"/>
                </a:solidFill>
                <a:effectLst/>
                <a:latin typeface="+mn-lt"/>
                <a:ea typeface="+mn-ea"/>
                <a:cs typeface="+mn-cs"/>
              </a:rPr>
              <a:t> in each of the guidelines is a little different but the intent is the same.</a:t>
            </a:r>
          </a:p>
          <a:p>
            <a:endParaRPr lang="en-US" alt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PCC Guidelines for Enhancing &amp; Editing non-RDA Monograph Records</a:t>
            </a:r>
            <a:r>
              <a:rPr lang="en-US"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Feel free to add approved RDA relationship designators to any access points. Do not remove any existing $e, $j, or $4 subfields.  Feel free to add $e, $j, or $4 as long as the term/code comes from a controlled vocabulary (RDA, MARC, etc.).</a:t>
            </a:r>
            <a:r>
              <a:rPr lang="en-US" dirty="0" smtClean="0">
                <a:effectLst/>
              </a:rPr>
              <a:t> </a:t>
            </a:r>
          </a:p>
          <a:p>
            <a:endParaRPr lang="en-US" altLang="en-US" dirty="0" smtClean="0">
              <a:effectLst/>
              <a:latin typeface="Arial" panose="020B0604020202020204" pitchFamily="34" charset="0"/>
            </a:endParaRPr>
          </a:p>
          <a:p>
            <a:r>
              <a:rPr lang="en-US" sz="1200" b="1" kern="1200" dirty="0" smtClean="0">
                <a:solidFill>
                  <a:schemeClr val="tx1"/>
                </a:solidFill>
                <a:effectLst/>
                <a:latin typeface="+mn-lt"/>
                <a:ea typeface="+mn-ea"/>
                <a:cs typeface="+mn-cs"/>
              </a:rPr>
              <a:t>PCC Guidelines for Enhancing &amp; Editing non-RDA Serial Records</a:t>
            </a:r>
            <a:r>
              <a:rPr lang="en-US" altLang="en-US" dirty="0" smtClean="0">
                <a:effectLst/>
                <a:latin typeface="Arial" panose="020B0604020202020204" pitchFamily="34" charset="0"/>
              </a:rPr>
              <a:t>: </a:t>
            </a:r>
            <a:r>
              <a:rPr lang="en-US" sz="1200" kern="1200" dirty="0" smtClean="0">
                <a:solidFill>
                  <a:schemeClr val="tx1"/>
                </a:solidFill>
                <a:effectLst/>
                <a:latin typeface="+mn-lt"/>
                <a:ea typeface="+mn-ea"/>
                <a:cs typeface="+mn-cs"/>
              </a:rPr>
              <a:t>Feel free to add approved RDA relationship designators to any access points if desired. Do not remove any existing $e, $j, or $4 subfields.  Feel free to add $e $j, or $4 as long as the term/code comes from a controlled vocabulary (RDA,MARC, etc.).</a:t>
            </a:r>
          </a:p>
          <a:p>
            <a:endParaRPr lang="en-US"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Guidelines for Creating a Hybrid Record from a pre-RDA Record </a:t>
            </a:r>
            <a:r>
              <a:rPr lang="en-US" sz="1200" b="0" kern="1200" dirty="0" smtClean="0">
                <a:solidFill>
                  <a:schemeClr val="tx1"/>
                </a:solidFill>
                <a:effectLst/>
                <a:latin typeface="+mn-lt"/>
                <a:ea typeface="+mn-ea"/>
                <a:cs typeface="+mn-cs"/>
              </a:rPr>
              <a:t>(I</a:t>
            </a:r>
            <a:r>
              <a:rPr lang="en-US" altLang="en-US" sz="1200" kern="1200" dirty="0" smtClean="0">
                <a:solidFill>
                  <a:schemeClr val="tx1"/>
                </a:solidFill>
                <a:effectLst/>
                <a:latin typeface="+mn-lt"/>
                <a:ea typeface="+mn-ea"/>
                <a:cs typeface="+mn-cs"/>
              </a:rPr>
              <a:t>ntegrating resources): </a:t>
            </a:r>
            <a:r>
              <a:rPr lang="en-US" sz="1200" kern="1200" dirty="0" smtClean="0">
                <a:solidFill>
                  <a:schemeClr val="tx1"/>
                </a:solidFill>
                <a:effectLst/>
                <a:latin typeface="+mn-lt"/>
                <a:ea typeface="+mn-ea"/>
                <a:cs typeface="+mn-cs"/>
              </a:rPr>
              <a:t>Feel free to add approved RDA relationship designators to any access points if desired. </a:t>
            </a:r>
            <a:endParaRPr lang="en-US" altLang="en-US" dirty="0"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F76694-49D2-43CC-9A5D-2DD35C6047AE}" type="slidenum">
              <a:rPr lang="en-US" altLang="en-US">
                <a:solidFill>
                  <a:srgbClr val="000000"/>
                </a:solidFill>
                <a:latin typeface="Arial" panose="020B0604020202020204" pitchFamily="34" charset="0"/>
              </a:rPr>
              <a:pPr/>
              <a:t>4</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EC1418B5-478F-4D16-A746-2D63BDEDF1DE}" type="datetime1">
              <a:rPr lang="en-US" smtClean="0"/>
              <a:t>4/21/2015</a:t>
            </a:fld>
            <a:endParaRPr lang="en-US"/>
          </a:p>
        </p:txBody>
      </p:sp>
    </p:spTree>
    <p:extLst>
      <p:ext uri="{BB962C8B-B14F-4D97-AF65-F5344CB8AC3E}">
        <p14:creationId xmlns:p14="http://schemas.microsoft.com/office/powerpoint/2010/main" val="2881090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OLA Annual Conference 2015, Eugene, Oregon</a:t>
            </a:r>
            <a:endParaRPr lang="en-US"/>
          </a:p>
        </p:txBody>
      </p:sp>
      <p:sp>
        <p:nvSpPr>
          <p:cNvPr id="5" name="Date Placeholder 4"/>
          <p:cNvSpPr>
            <a:spLocks noGrp="1"/>
          </p:cNvSpPr>
          <p:nvPr>
            <p:ph type="dt" idx="11"/>
          </p:nvPr>
        </p:nvSpPr>
        <p:spPr/>
        <p:txBody>
          <a:bodyPr/>
          <a:lstStyle/>
          <a:p>
            <a:fld id="{218F1121-A80D-4C00-9536-5C192E0BABBB}" type="datetime1">
              <a:rPr lang="en-US" smtClean="0"/>
              <a:t>4/21/2015</a:t>
            </a:fld>
            <a:endParaRPr lang="en-US"/>
          </a:p>
        </p:txBody>
      </p:sp>
      <p:sp>
        <p:nvSpPr>
          <p:cNvPr id="6" name="Slide Number Placeholder 5"/>
          <p:cNvSpPr>
            <a:spLocks noGrp="1"/>
          </p:cNvSpPr>
          <p:nvPr>
            <p:ph type="sldNum" sz="quarter" idx="12"/>
          </p:nvPr>
        </p:nvSpPr>
        <p:spPr/>
        <p:txBody>
          <a:bodyPr/>
          <a:lstStyle/>
          <a:p>
            <a:fld id="{CED6560F-1612-4707-ADE2-031F1E2BEE42}" type="slidenum">
              <a:rPr lang="en-US" smtClean="0"/>
              <a:t>5</a:t>
            </a:fld>
            <a:endParaRPr lang="en-US"/>
          </a:p>
        </p:txBody>
      </p:sp>
    </p:spTree>
    <p:extLst>
      <p:ext uri="{BB962C8B-B14F-4D97-AF65-F5344CB8AC3E}">
        <p14:creationId xmlns:p14="http://schemas.microsoft.com/office/powerpoint/2010/main" val="202898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CONSER Cataloging</a:t>
            </a:r>
            <a:r>
              <a:rPr lang="en-US" baseline="0" dirty="0" smtClean="0"/>
              <a:t> Manual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14.1.3: </a:t>
            </a:r>
            <a:r>
              <a:rPr lang="en-US" sz="1200" kern="1200" dirty="0" smtClean="0">
                <a:solidFill>
                  <a:schemeClr val="tx1"/>
                </a:solidFill>
                <a:effectLst/>
                <a:latin typeface="+mn-lt"/>
                <a:ea typeface="+mn-ea"/>
                <a:cs typeface="+mn-cs"/>
              </a:rPr>
              <a:t>Although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relationship information is defined for MARC 21 Bibliographic 780 and 785 fields, CONSER participants do not include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relationship designators in these fields at this time.</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14.1.6: </a:t>
            </a:r>
            <a:r>
              <a:rPr lang="en-US" sz="1200" kern="1200" dirty="0" smtClean="0">
                <a:solidFill>
                  <a:schemeClr val="tx1"/>
                </a:solidFill>
                <a:effectLst/>
                <a:latin typeface="+mn-lt"/>
                <a:ea typeface="+mn-ea"/>
                <a:cs typeface="+mn-cs"/>
              </a:rPr>
              <a:t>Linking entry fields (other than 780 and 785) can generate relationship designators using display text in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instead of the display constant when the field indicators are “08” (“generate a note, no display constant generated”).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Relationship designators generated from linking entry fields with display text in subfield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can be used in lieu of 530 and 580 fields in many instances. The PCC Policy Committee’s </a:t>
            </a:r>
            <a:r>
              <a:rPr lang="en-US" sz="1200" u="sng" kern="1200" dirty="0" smtClean="0">
                <a:solidFill>
                  <a:schemeClr val="tx1"/>
                </a:solidFill>
                <a:effectLst/>
                <a:latin typeface="+mn-lt"/>
                <a:ea typeface="+mn-ea"/>
                <a:cs typeface="+mn-cs"/>
                <a:hlinkClick r:id="rId3"/>
              </a:rPr>
              <a:t>Relationship Designators in Bibliographic Records</a:t>
            </a:r>
            <a:r>
              <a:rPr lang="en-US" sz="1200" kern="1200" dirty="0" smtClean="0">
                <a:solidFill>
                  <a:schemeClr val="tx1"/>
                </a:solidFill>
                <a:effectLst/>
                <a:latin typeface="+mn-lt"/>
                <a:ea typeface="+mn-ea"/>
                <a:cs typeface="+mn-cs"/>
              </a:rPr>
              <a:t> guideline 14 states: “If a cataloger wishes to indicate a known relationship to a known resource, and the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relationship information subfield is defined for the MARC 7XX field being used, provide a relationship designator.” CONSER participants prefer use of this technique whenever possible. </a:t>
            </a:r>
            <a:endParaRPr lang="en-US" dirty="0"/>
          </a:p>
        </p:txBody>
      </p:sp>
      <p:sp>
        <p:nvSpPr>
          <p:cNvPr id="4" name="Slide Number Placeholder 3"/>
          <p:cNvSpPr>
            <a:spLocks noGrp="1"/>
          </p:cNvSpPr>
          <p:nvPr>
            <p:ph type="sldNum" sz="quarter" idx="10"/>
          </p:nvPr>
        </p:nvSpPr>
        <p:spPr/>
        <p:txBody>
          <a:bodyPr/>
          <a:lstStyle/>
          <a:p>
            <a:fld id="{CED6560F-1612-4707-ADE2-031F1E2BEE42}" type="slidenum">
              <a:rPr lang="en-US" smtClean="0"/>
              <a:t>6</a:t>
            </a:fld>
            <a:endParaRPr lang="en-US"/>
          </a:p>
        </p:txBody>
      </p:sp>
      <p:sp>
        <p:nvSpPr>
          <p:cNvPr id="5" name="Date Placeholder 4"/>
          <p:cNvSpPr>
            <a:spLocks noGrp="1"/>
          </p:cNvSpPr>
          <p:nvPr>
            <p:ph type="dt" idx="11"/>
          </p:nvPr>
        </p:nvSpPr>
        <p:spPr/>
        <p:txBody>
          <a:bodyPr/>
          <a:lstStyle/>
          <a:p>
            <a:fld id="{94DFFA10-7B5A-4531-92F2-FEDC0D1750FA}"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538258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The third set</a:t>
            </a:r>
            <a:r>
              <a:rPr lang="en-US" altLang="en-US" baseline="0" dirty="0" smtClean="0">
                <a:latin typeface="Arial" panose="020B0604020202020204" pitchFamily="34" charset="0"/>
              </a:rPr>
              <a:t> of guidelines on authority records is still in a draft form.  In this session we are only going to talk about bibliographic records.</a:t>
            </a:r>
            <a:endParaRPr lang="en-US" altLang="en-US" dirty="0"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8" eaLnBrk="0" hangingPunct="0">
              <a:defRPr>
                <a:solidFill>
                  <a:schemeClr val="tx1"/>
                </a:solidFill>
                <a:latin typeface="Verdana" panose="020B0604030504040204" pitchFamily="34" charset="0"/>
                <a:ea typeface="MS PGothic" panose="020B0600070205080204" pitchFamily="34" charset="-128"/>
              </a:defRPr>
            </a:lvl1pPr>
            <a:lvl2pPr marL="751122" indent="-288893" defTabSz="930878" eaLnBrk="0" hangingPunct="0">
              <a:defRPr>
                <a:solidFill>
                  <a:schemeClr val="tx1"/>
                </a:solidFill>
                <a:latin typeface="Verdana" panose="020B0604030504040204" pitchFamily="34" charset="0"/>
                <a:ea typeface="MS PGothic" panose="020B0600070205080204" pitchFamily="34" charset="-128"/>
              </a:defRPr>
            </a:lvl2pPr>
            <a:lvl3pPr marL="1155573" indent="-231115" defTabSz="930878" eaLnBrk="0" hangingPunct="0">
              <a:defRPr>
                <a:solidFill>
                  <a:schemeClr val="tx1"/>
                </a:solidFill>
                <a:latin typeface="Verdana" panose="020B0604030504040204" pitchFamily="34" charset="0"/>
                <a:ea typeface="MS PGothic" panose="020B0600070205080204" pitchFamily="34" charset="-128"/>
              </a:defRPr>
            </a:lvl3pPr>
            <a:lvl4pPr marL="1617802" indent="-231115" defTabSz="930878" eaLnBrk="0" hangingPunct="0">
              <a:defRPr>
                <a:solidFill>
                  <a:schemeClr val="tx1"/>
                </a:solidFill>
                <a:latin typeface="Verdana" panose="020B0604030504040204" pitchFamily="34" charset="0"/>
                <a:ea typeface="MS PGothic" panose="020B0600070205080204" pitchFamily="34" charset="-128"/>
              </a:defRPr>
            </a:lvl4pPr>
            <a:lvl5pPr marL="2080031" indent="-231115" defTabSz="930878" eaLnBrk="0" hangingPunct="0">
              <a:defRPr>
                <a:solidFill>
                  <a:schemeClr val="tx1"/>
                </a:solidFill>
                <a:latin typeface="Verdana" panose="020B0604030504040204" pitchFamily="34" charset="0"/>
                <a:ea typeface="MS PGothic" panose="020B0600070205080204" pitchFamily="34" charset="-128"/>
              </a:defRPr>
            </a:lvl5pPr>
            <a:lvl6pPr marL="2542261"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3004490"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66719"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928948" indent="-231115" defTabSz="930878"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6F76694-49D2-43CC-9A5D-2DD35C6047AE}" type="slidenum">
              <a:rPr lang="en-US" altLang="en-US">
                <a:solidFill>
                  <a:srgbClr val="000000"/>
                </a:solidFill>
                <a:latin typeface="Arial" panose="020B0604020202020204" pitchFamily="34" charset="0"/>
              </a:rPr>
              <a:pPr/>
              <a:t>7</a:t>
            </a:fld>
            <a:endParaRPr lang="en-US" altLang="en-US">
              <a:solidFill>
                <a:srgbClr val="000000"/>
              </a:solidFill>
              <a:latin typeface="Arial" panose="020B0604020202020204" pitchFamily="34" charset="0"/>
            </a:endParaRPr>
          </a:p>
        </p:txBody>
      </p:sp>
      <p:sp>
        <p:nvSpPr>
          <p:cNvPr id="5" name="Footer Placeholder 4"/>
          <p:cNvSpPr>
            <a:spLocks noGrp="1"/>
          </p:cNvSpPr>
          <p:nvPr>
            <p:ph type="ftr" sz="quarter" idx="10"/>
          </p:nvPr>
        </p:nvSpPr>
        <p:spPr/>
        <p:txBody>
          <a:bodyPr/>
          <a:lstStyle/>
          <a:p>
            <a:r>
              <a:rPr lang="en-US" smtClean="0"/>
              <a:t>Adam L. Schiff, University of Washington Libraries</a:t>
            </a:r>
            <a:endParaRPr lang="en-US"/>
          </a:p>
        </p:txBody>
      </p:sp>
      <p:sp>
        <p:nvSpPr>
          <p:cNvPr id="6" name="Header Placeholder 5"/>
          <p:cNvSpPr>
            <a:spLocks noGrp="1"/>
          </p:cNvSpPr>
          <p:nvPr>
            <p:ph type="hdr" sz="quarter" idx="11"/>
          </p:nvPr>
        </p:nvSpPr>
        <p:spPr/>
        <p:txBody>
          <a:bodyPr/>
          <a:lstStyle/>
          <a:p>
            <a:r>
              <a:rPr lang="en-US" smtClean="0"/>
              <a:t>OLA Annual Conference 2015, Eugene, Oregon</a:t>
            </a:r>
            <a:endParaRPr lang="en-US"/>
          </a:p>
        </p:txBody>
      </p:sp>
      <p:sp>
        <p:nvSpPr>
          <p:cNvPr id="7" name="Date Placeholder 6"/>
          <p:cNvSpPr>
            <a:spLocks noGrp="1"/>
          </p:cNvSpPr>
          <p:nvPr>
            <p:ph type="dt" idx="12"/>
          </p:nvPr>
        </p:nvSpPr>
        <p:spPr/>
        <p:txBody>
          <a:bodyPr/>
          <a:lstStyle/>
          <a:p>
            <a:fld id="{2DE98CFA-5449-49DD-9EAB-C8D5F780893D}" type="datetime1">
              <a:rPr lang="en-US" smtClean="0"/>
              <a:t>4/21/2015</a:t>
            </a:fld>
            <a:endParaRPr lang="en-US"/>
          </a:p>
        </p:txBody>
      </p:sp>
    </p:spTree>
    <p:extLst>
      <p:ext uri="{BB962C8B-B14F-4D97-AF65-F5344CB8AC3E}">
        <p14:creationId xmlns:p14="http://schemas.microsoft.com/office/powerpoint/2010/main" val="293841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 shot of the first page of the </a:t>
            </a:r>
            <a:r>
              <a:rPr lang="en-US" i="1" dirty="0" smtClean="0"/>
              <a:t>PCC Guidelines for the Application of Relationship Designators in Bibliographic Records</a:t>
            </a:r>
            <a:r>
              <a:rPr lang="en-US" i="0" dirty="0" smtClean="0"/>
              <a:t>.  This serves as a stand-alone document giving general</a:t>
            </a:r>
            <a:r>
              <a:rPr lang="en-US" i="0" baseline="0" dirty="0" smtClean="0"/>
              <a:t> guidance for catalogers beginning to apply relationship designators in their cataloging. The Guidelines assume an understanding of the appropriate RDA instructions and LC-PCC Policy Statements as well as the MARC 21 Bibliographic Format.</a:t>
            </a:r>
            <a:endParaRPr lang="en-US" i="1" dirty="0"/>
          </a:p>
        </p:txBody>
      </p:sp>
      <p:sp>
        <p:nvSpPr>
          <p:cNvPr id="4" name="Slide Number Placeholder 3"/>
          <p:cNvSpPr>
            <a:spLocks noGrp="1"/>
          </p:cNvSpPr>
          <p:nvPr>
            <p:ph type="sldNum" sz="quarter" idx="10"/>
          </p:nvPr>
        </p:nvSpPr>
        <p:spPr/>
        <p:txBody>
          <a:bodyPr/>
          <a:lstStyle/>
          <a:p>
            <a:fld id="{CED6560F-1612-4707-ADE2-031F1E2BEE42}" type="slidenum">
              <a:rPr lang="en-US" smtClean="0"/>
              <a:t>8</a:t>
            </a:fld>
            <a:endParaRPr lang="en-US"/>
          </a:p>
        </p:txBody>
      </p:sp>
      <p:sp>
        <p:nvSpPr>
          <p:cNvPr id="5" name="Date Placeholder 4"/>
          <p:cNvSpPr>
            <a:spLocks noGrp="1"/>
          </p:cNvSpPr>
          <p:nvPr>
            <p:ph type="dt" idx="11"/>
          </p:nvPr>
        </p:nvSpPr>
        <p:spPr/>
        <p:txBody>
          <a:bodyPr/>
          <a:lstStyle/>
          <a:p>
            <a:fld id="{163A960E-B866-4259-9BD4-C3AEEF68ECB6}"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328076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i="1" dirty="0" smtClean="0"/>
              <a:t>Training Manual</a:t>
            </a:r>
            <a:r>
              <a:rPr lang="en-US" i="0" dirty="0" smtClean="0"/>
              <a:t> is intended to provide additional guidance in applying the Guidelines, by giving</a:t>
            </a:r>
            <a:r>
              <a:rPr lang="en-US" i="0" baseline="0" dirty="0" smtClean="0"/>
              <a:t> additional examples to illustrate each of </a:t>
            </a:r>
            <a:r>
              <a:rPr lang="en-US" i="0" baseline="0" smtClean="0"/>
              <a:t>the guidelines.</a:t>
            </a:r>
            <a:endParaRPr lang="en-US" i="1" dirty="0"/>
          </a:p>
        </p:txBody>
      </p:sp>
      <p:sp>
        <p:nvSpPr>
          <p:cNvPr id="4" name="Slide Number Placeholder 3"/>
          <p:cNvSpPr>
            <a:spLocks noGrp="1"/>
          </p:cNvSpPr>
          <p:nvPr>
            <p:ph type="sldNum" sz="quarter" idx="10"/>
          </p:nvPr>
        </p:nvSpPr>
        <p:spPr/>
        <p:txBody>
          <a:bodyPr/>
          <a:lstStyle/>
          <a:p>
            <a:fld id="{CED6560F-1612-4707-ADE2-031F1E2BEE42}" type="slidenum">
              <a:rPr lang="en-US" smtClean="0"/>
              <a:t>9</a:t>
            </a:fld>
            <a:endParaRPr lang="en-US"/>
          </a:p>
        </p:txBody>
      </p:sp>
      <p:sp>
        <p:nvSpPr>
          <p:cNvPr id="5" name="Date Placeholder 4"/>
          <p:cNvSpPr>
            <a:spLocks noGrp="1"/>
          </p:cNvSpPr>
          <p:nvPr>
            <p:ph type="dt" idx="11"/>
          </p:nvPr>
        </p:nvSpPr>
        <p:spPr/>
        <p:txBody>
          <a:bodyPr/>
          <a:lstStyle/>
          <a:p>
            <a:fld id="{5FB78E51-CBCF-4F9A-9774-810902FCD62F}" type="datetime1">
              <a:rPr lang="en-US" smtClean="0"/>
              <a:t>4/21/2015</a:t>
            </a:fld>
            <a:endParaRPr lang="en-US"/>
          </a:p>
        </p:txBody>
      </p:sp>
      <p:sp>
        <p:nvSpPr>
          <p:cNvPr id="6" name="Header Placeholder 5"/>
          <p:cNvSpPr>
            <a:spLocks noGrp="1"/>
          </p:cNvSpPr>
          <p:nvPr>
            <p:ph type="hdr" sz="quarter" idx="12"/>
          </p:nvPr>
        </p:nvSpPr>
        <p:spPr/>
        <p:txBody>
          <a:bodyPr/>
          <a:lstStyle/>
          <a:p>
            <a:r>
              <a:rPr lang="en-US" smtClean="0"/>
              <a:t>OLA Annual Conference 2015, Eugene, Oregon</a:t>
            </a:r>
            <a:endParaRPr lang="en-US"/>
          </a:p>
        </p:txBody>
      </p:sp>
    </p:spTree>
    <p:extLst>
      <p:ext uri="{BB962C8B-B14F-4D97-AF65-F5344CB8AC3E}">
        <p14:creationId xmlns:p14="http://schemas.microsoft.com/office/powerpoint/2010/main" val="261784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3E8881-5E23-4BAE-BD56-EF1E672C91A5}"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328267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E8881-5E23-4BAE-BD56-EF1E672C91A5}"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253602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E8881-5E23-4BAE-BD56-EF1E672C91A5}"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396508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E8881-5E23-4BAE-BD56-EF1E672C91A5}"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269381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E8881-5E23-4BAE-BD56-EF1E672C91A5}"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328479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3E8881-5E23-4BAE-BD56-EF1E672C91A5}"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49976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3E8881-5E23-4BAE-BD56-EF1E672C91A5}"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178021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3E8881-5E23-4BAE-BD56-EF1E672C91A5}"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28400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E8881-5E23-4BAE-BD56-EF1E672C91A5}"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90098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E8881-5E23-4BAE-BD56-EF1E672C91A5}"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71606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E8881-5E23-4BAE-BD56-EF1E672C91A5}"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88E8-A83A-4481-A3C9-E268E0BF45B1}" type="slidenum">
              <a:rPr lang="en-US" smtClean="0"/>
              <a:t>‹#›</a:t>
            </a:fld>
            <a:endParaRPr lang="en-US"/>
          </a:p>
        </p:txBody>
      </p:sp>
    </p:spTree>
    <p:extLst>
      <p:ext uri="{BB962C8B-B14F-4D97-AF65-F5344CB8AC3E}">
        <p14:creationId xmlns:p14="http://schemas.microsoft.com/office/powerpoint/2010/main" val="95357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E8881-5E23-4BAE-BD56-EF1E672C91A5}" type="datetimeFigureOut">
              <a:rPr lang="en-US" smtClean="0"/>
              <a:t>4/21/2015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F88E8-A83A-4481-A3C9-E268E0BF45B1}" type="slidenum">
              <a:rPr lang="en-US" smtClean="0"/>
              <a:t>‹#›</a:t>
            </a:fld>
            <a:endParaRPr lang="en-US"/>
          </a:p>
        </p:txBody>
      </p:sp>
    </p:spTree>
    <p:extLst>
      <p:ext uri="{BB962C8B-B14F-4D97-AF65-F5344CB8AC3E}">
        <p14:creationId xmlns:p14="http://schemas.microsoft.com/office/powerpoint/2010/main" val="1088613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aba/pcc/rda/PCC%20RDA%20guidelines/Post-RDA-Implementation-Guidelin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aba/pcc/rda/PCC%20RDA%20guidelines/Relat-Desig-Guidelin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loc.gov/aba/pcc/rda/PCC%20RDA%20guidelines/Relat-Desig-Guidelines-AUTH-Final.docx" TargetMode="External"/><Relationship Id="rId4" Type="http://schemas.openxmlformats.org/officeDocument/2006/relationships/hyperlink" Target="http://www.loc.gov/aba/pcc/sct/documents/rel-desig-guide-bib.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64755"/>
            <a:ext cx="7772400" cy="1470025"/>
          </a:xfrm>
        </p:spPr>
        <p:txBody>
          <a:bodyPr>
            <a:normAutofit fontScale="90000"/>
          </a:bodyPr>
          <a:lstStyle/>
          <a:p>
            <a:r>
              <a:rPr lang="en-US" b="1" dirty="0"/>
              <a:t>Relationship Designators in RDA: Connecting the Dots</a:t>
            </a:r>
            <a:endParaRPr lang="en-US" dirty="0"/>
          </a:p>
        </p:txBody>
      </p:sp>
      <p:sp>
        <p:nvSpPr>
          <p:cNvPr id="5" name="TextBox 4"/>
          <p:cNvSpPr txBox="1"/>
          <p:nvPr/>
        </p:nvSpPr>
        <p:spPr>
          <a:xfrm>
            <a:off x="1202724" y="2092679"/>
            <a:ext cx="9786551" cy="2677656"/>
          </a:xfrm>
          <a:prstGeom prst="rect">
            <a:avLst/>
          </a:prstGeom>
          <a:solidFill>
            <a:srgbClr val="7030A0">
              <a:alpha val="5000"/>
            </a:srgbClr>
          </a:solidFill>
          <a:ln w="25400">
            <a:solidFill>
              <a:srgbClr val="7030A0"/>
            </a:solidFill>
          </a:ln>
        </p:spPr>
        <p:txBody>
          <a:bodyPr wrap="square" rtlCol="0">
            <a:spAutoFit/>
          </a:bodyPr>
          <a:lstStyle/>
          <a:p>
            <a:r>
              <a:rPr lang="en-US" sz="2400" dirty="0" smtClean="0"/>
              <a:t>100 1#  Schiff, Adam L., $e author.</a:t>
            </a:r>
          </a:p>
          <a:p>
            <a:r>
              <a:rPr lang="en-US" sz="2400" dirty="0" smtClean="0"/>
              <a:t>245 10  </a:t>
            </a:r>
            <a:r>
              <a:rPr lang="en-US" sz="2400" dirty="0"/>
              <a:t>Relationship </a:t>
            </a:r>
            <a:r>
              <a:rPr lang="en-US" sz="2400" dirty="0" smtClean="0"/>
              <a:t>designators </a:t>
            </a:r>
            <a:r>
              <a:rPr lang="en-US" sz="2400" dirty="0"/>
              <a:t>in </a:t>
            </a:r>
            <a:r>
              <a:rPr lang="en-US" sz="2400" dirty="0" smtClean="0"/>
              <a:t>RDA : $b connecting </a:t>
            </a:r>
            <a:r>
              <a:rPr lang="en-US" sz="2400" dirty="0"/>
              <a:t>the </a:t>
            </a:r>
            <a:r>
              <a:rPr lang="en-US" sz="2400" dirty="0" smtClean="0"/>
              <a:t>dots / $c Adam L.</a:t>
            </a:r>
          </a:p>
          <a:p>
            <a:r>
              <a:rPr lang="en-US" sz="2400" dirty="0"/>
              <a:t> </a:t>
            </a:r>
            <a:r>
              <a:rPr lang="en-US" sz="2400" dirty="0" smtClean="0"/>
              <a:t>             Schiff, Principal Cataloger, University of Washington Libraries.</a:t>
            </a:r>
          </a:p>
          <a:p>
            <a:r>
              <a:rPr lang="en-US" sz="2400" dirty="0" smtClean="0"/>
              <a:t>500 ##  Presentation given at Oregon Library Association Annual Conference,</a:t>
            </a:r>
          </a:p>
          <a:p>
            <a:r>
              <a:rPr lang="en-US" sz="2400" dirty="0"/>
              <a:t> </a:t>
            </a:r>
            <a:r>
              <a:rPr lang="en-US" sz="2400" dirty="0" smtClean="0"/>
              <a:t>             April 16, 2015, Hilton Eugene &amp; Conference Center, Eugene, Oregon.</a:t>
            </a:r>
          </a:p>
          <a:p>
            <a:r>
              <a:rPr lang="en-US" sz="2400" dirty="0" smtClean="0"/>
              <a:t>710 2#  Oregon Library Association. $b Annual Conference $d (2015 : $c</a:t>
            </a:r>
          </a:p>
          <a:p>
            <a:r>
              <a:rPr lang="en-US" sz="2400" dirty="0"/>
              <a:t> </a:t>
            </a:r>
            <a:r>
              <a:rPr lang="en-US" sz="2400" dirty="0" smtClean="0"/>
              <a:t>             Eugene, Or.), $e sponsoring body.</a:t>
            </a:r>
            <a:endParaRPr lang="en-US" sz="2400" dirty="0"/>
          </a:p>
        </p:txBody>
      </p:sp>
      <p:sp>
        <p:nvSpPr>
          <p:cNvPr id="7" name="TextBox 6"/>
          <p:cNvSpPr txBox="1"/>
          <p:nvPr/>
        </p:nvSpPr>
        <p:spPr>
          <a:xfrm>
            <a:off x="708202" y="5013315"/>
            <a:ext cx="10387913" cy="1708160"/>
          </a:xfrm>
          <a:prstGeom prst="rect">
            <a:avLst/>
          </a:prstGeom>
          <a:noFill/>
        </p:spPr>
        <p:txBody>
          <a:bodyPr wrap="square" rtlCol="0">
            <a:spAutoFit/>
          </a:bodyPr>
          <a:lstStyle/>
          <a:p>
            <a:pPr algn="ctr"/>
            <a:r>
              <a:rPr lang="en-US" sz="3500" dirty="0" smtClean="0"/>
              <a:t>Adam L. Schiff</a:t>
            </a:r>
          </a:p>
          <a:p>
            <a:pPr algn="ctr"/>
            <a:r>
              <a:rPr lang="en-US" sz="3500" dirty="0" smtClean="0"/>
              <a:t>Principal Cataloger</a:t>
            </a:r>
          </a:p>
          <a:p>
            <a:pPr algn="ctr"/>
            <a:r>
              <a:rPr lang="en-US" sz="3500" dirty="0" smtClean="0"/>
              <a:t>University of Washington Libraries</a:t>
            </a:r>
            <a:endParaRPr lang="en-US" sz="3500" dirty="0"/>
          </a:p>
        </p:txBody>
      </p:sp>
    </p:spTree>
    <p:extLst>
      <p:ext uri="{BB962C8B-B14F-4D97-AF65-F5344CB8AC3E}">
        <p14:creationId xmlns:p14="http://schemas.microsoft.com/office/powerpoint/2010/main" val="768916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smtClean="0">
                <a:solidFill>
                  <a:schemeClr val="tx1"/>
                </a:solidFill>
              </a:rPr>
              <a:t>PCC Guidelines on Relationship Designators in Bib Records</a:t>
            </a:r>
          </a:p>
        </p:txBody>
      </p:sp>
      <p:sp>
        <p:nvSpPr>
          <p:cNvPr id="13315" name="Content Placeholder 2"/>
          <p:cNvSpPr>
            <a:spLocks noGrp="1"/>
          </p:cNvSpPr>
          <p:nvPr>
            <p:ph idx="1"/>
          </p:nvPr>
        </p:nvSpPr>
        <p:spPr>
          <a:xfrm>
            <a:off x="1136469" y="1966912"/>
            <a:ext cx="10498181" cy="4572000"/>
          </a:xfrm>
        </p:spPr>
        <p:txBody>
          <a:bodyPr>
            <a:normAutofit lnSpcReduction="10000"/>
          </a:bodyPr>
          <a:lstStyle/>
          <a:p>
            <a:r>
              <a:rPr lang="en-US" altLang="en-US" dirty="0" smtClean="0"/>
              <a:t>Include a relationship designator for all creators (whether 1XX or 7XX)</a:t>
            </a:r>
          </a:p>
          <a:p>
            <a:pPr marL="1828800" lvl="4" indent="0">
              <a:buNone/>
            </a:pPr>
            <a:r>
              <a:rPr lang="en-US" altLang="en-US" sz="2000" dirty="0"/>
              <a:t>100 1_ Bassett, Carol Ann</a:t>
            </a:r>
            <a:r>
              <a:rPr lang="en-US" altLang="en-US" sz="2000" dirty="0">
                <a:solidFill>
                  <a:srgbClr val="FF0000"/>
                </a:solidFill>
              </a:rPr>
              <a:t>, $e author</a:t>
            </a:r>
            <a:r>
              <a:rPr lang="en-US" altLang="en-US" sz="2000" dirty="0"/>
              <a:t>.</a:t>
            </a:r>
          </a:p>
          <a:p>
            <a:r>
              <a:rPr lang="en-US" altLang="en-US" dirty="0" smtClean="0"/>
              <a:t>If the 1XX is not a creator (e.g., a defendant), including relationship designator is </a:t>
            </a:r>
            <a:r>
              <a:rPr lang="en-US" altLang="en-US" dirty="0" smtClean="0"/>
              <a:t>optional </a:t>
            </a:r>
            <a:r>
              <a:rPr lang="en-US" altLang="en-US" dirty="0" smtClean="0"/>
              <a:t>but strongly encouraged</a:t>
            </a:r>
          </a:p>
          <a:p>
            <a:r>
              <a:rPr lang="en-US" altLang="en-US" dirty="0" smtClean="0"/>
              <a:t>Add designator even if the MARC field definition already implies a relationship (e.g., 700 12; 776). Code relationships explicitly rather than infer them from MARC.</a:t>
            </a:r>
          </a:p>
          <a:p>
            <a:pPr marL="0" indent="0">
              <a:buNone/>
            </a:pPr>
            <a:r>
              <a:rPr lang="en-US" altLang="en-US" dirty="0"/>
              <a:t>		</a:t>
            </a:r>
            <a:r>
              <a:rPr lang="en-US" altLang="en-US" sz="2000" dirty="0" smtClean="0"/>
              <a:t>700 12 </a:t>
            </a:r>
            <a:r>
              <a:rPr lang="en-US" altLang="en-US" sz="2000" dirty="0" smtClean="0">
                <a:solidFill>
                  <a:srgbClr val="FF0000"/>
                </a:solidFill>
              </a:rPr>
              <a:t>$</a:t>
            </a:r>
            <a:r>
              <a:rPr lang="en-US" altLang="en-US" sz="2000" dirty="0" err="1" smtClean="0">
                <a:solidFill>
                  <a:srgbClr val="FF0000"/>
                </a:solidFill>
              </a:rPr>
              <a:t>i</a:t>
            </a:r>
            <a:r>
              <a:rPr lang="en-US" altLang="en-US" sz="2000" dirty="0" smtClean="0">
                <a:solidFill>
                  <a:srgbClr val="FF0000"/>
                </a:solidFill>
              </a:rPr>
              <a:t> Container of (work): </a:t>
            </a:r>
            <a:r>
              <a:rPr lang="en-US" altLang="en-US" sz="2000" dirty="0" smtClean="0"/>
              <a:t>$a </a:t>
            </a:r>
            <a:r>
              <a:rPr lang="en-US" altLang="en-US" sz="2000" dirty="0"/>
              <a:t>Elgar, Edward, </a:t>
            </a:r>
            <a:r>
              <a:rPr lang="en-US" altLang="en-US" sz="2000" dirty="0" smtClean="0"/>
              <a:t>$d </a:t>
            </a:r>
            <a:r>
              <a:rPr lang="en-US" altLang="en-US" sz="2000" dirty="0"/>
              <a:t>1857-1934. </a:t>
            </a:r>
            <a:r>
              <a:rPr lang="en-US" altLang="en-US" sz="2000" dirty="0" smtClean="0"/>
              <a:t>$t </a:t>
            </a:r>
            <a:r>
              <a:rPr lang="en-US" altLang="en-US" sz="2000" dirty="0"/>
              <a:t>Variations on an </a:t>
            </a:r>
            <a:r>
              <a:rPr lang="en-US" altLang="en-US" sz="2000" dirty="0" smtClean="0"/>
              <a:t>		             original </a:t>
            </a:r>
            <a:r>
              <a:rPr lang="en-US" altLang="en-US" sz="2000" dirty="0" smtClean="0"/>
              <a:t>theme.</a:t>
            </a:r>
            <a:endParaRPr lang="en-US" altLang="en-US" sz="2000" dirty="0" smtClean="0"/>
          </a:p>
          <a:p>
            <a:pPr marL="0" indent="0">
              <a:buNone/>
            </a:pPr>
            <a:r>
              <a:rPr lang="en-US" altLang="en-US" sz="2000" dirty="0"/>
              <a:t>	</a:t>
            </a:r>
            <a:r>
              <a:rPr lang="en-US" altLang="en-US" sz="2000" dirty="0" smtClean="0"/>
              <a:t>	776 </a:t>
            </a:r>
            <a:r>
              <a:rPr lang="en-US" altLang="en-US" sz="2000" dirty="0"/>
              <a:t>08 </a:t>
            </a:r>
            <a:r>
              <a:rPr lang="en-US" altLang="en-US" sz="2000" dirty="0" smtClean="0">
                <a:solidFill>
                  <a:srgbClr val="FF0000"/>
                </a:solidFill>
              </a:rPr>
              <a:t>$</a:t>
            </a:r>
            <a:r>
              <a:rPr lang="en-US" altLang="en-US" sz="2000" dirty="0" err="1" smtClean="0">
                <a:solidFill>
                  <a:srgbClr val="FF0000"/>
                </a:solidFill>
              </a:rPr>
              <a:t>i</a:t>
            </a:r>
            <a:r>
              <a:rPr lang="en-US" altLang="en-US" sz="2000" dirty="0" smtClean="0">
                <a:solidFill>
                  <a:srgbClr val="FF0000"/>
                </a:solidFill>
              </a:rPr>
              <a:t> </a:t>
            </a:r>
            <a:r>
              <a:rPr lang="en-US" altLang="en-US" sz="2000" dirty="0">
                <a:solidFill>
                  <a:srgbClr val="FF0000"/>
                </a:solidFill>
              </a:rPr>
              <a:t>Print version: </a:t>
            </a:r>
            <a:r>
              <a:rPr lang="en-US" altLang="en-US" sz="2000" dirty="0" smtClean="0"/>
              <a:t>$a </a:t>
            </a:r>
            <a:r>
              <a:rPr lang="en-US" altLang="en-US" sz="2000" dirty="0"/>
              <a:t>Belknap, George N. (George Nicholas), 1905-1996. </a:t>
            </a:r>
            <a:r>
              <a:rPr lang="en-US" altLang="en-US" sz="2000" dirty="0" smtClean="0"/>
              <a:t>		              	             $t </a:t>
            </a:r>
            <a:r>
              <a:rPr lang="en-US" altLang="en-US" sz="2000" dirty="0"/>
              <a:t>University of Oregon charter. </a:t>
            </a:r>
            <a:r>
              <a:rPr lang="en-US" altLang="en-US" sz="2000" dirty="0" smtClean="0"/>
              <a:t>$d </a:t>
            </a:r>
            <a:r>
              <a:rPr lang="en-US" altLang="en-US" sz="2000" dirty="0"/>
              <a:t>Eugene, Oregon : University </a:t>
            </a:r>
            <a:r>
              <a:rPr lang="en-US" altLang="en-US" sz="2000" dirty="0" smtClean="0"/>
              <a:t>of Oregon</a:t>
            </a:r>
            <a:r>
              <a:rPr lang="en-US" altLang="en-US" sz="2000" dirty="0"/>
              <a:t>, </a:t>
            </a:r>
            <a:r>
              <a:rPr lang="en-US" altLang="en-US" sz="2000" dirty="0" smtClean="0"/>
              <a:t>		             1976 $w </a:t>
            </a:r>
            <a:r>
              <a:rPr lang="en-US" altLang="en-US" sz="2000" dirty="0"/>
              <a:t>(</a:t>
            </a:r>
            <a:r>
              <a:rPr lang="en-US" altLang="en-US" sz="2000" dirty="0" err="1"/>
              <a:t>OCoLC</a:t>
            </a:r>
            <a:r>
              <a:rPr lang="en-US" altLang="en-US" sz="2000" dirty="0"/>
              <a:t>)3162104</a:t>
            </a:r>
            <a:endParaRPr lang="en-US" altLang="en-US" sz="2000" dirty="0" smtClean="0"/>
          </a:p>
          <a:p>
            <a:pPr>
              <a:buFont typeface="Wingdings" panose="05000000000000000000" pitchFamily="2" charset="2"/>
              <a:buNone/>
            </a:pPr>
            <a:endParaRPr lang="en-US" altLang="en-US" dirty="0" smtClean="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C4CA484C-8C84-4966-A32F-5BA070ABB9C9}" type="slidenum">
              <a:rPr lang="en-US" altLang="en-US">
                <a:solidFill>
                  <a:srgbClr val="000000"/>
                </a:solidFill>
              </a:rPr>
              <a:pPr eaLnBrk="1" hangingPunct="1"/>
              <a:t>10</a:t>
            </a:fld>
            <a:endParaRPr lang="en-US" altLang="en-US">
              <a:solidFill>
                <a:srgbClr val="000000"/>
              </a:solidFill>
            </a:endParaRPr>
          </a:p>
        </p:txBody>
      </p:sp>
    </p:spTree>
    <p:extLst>
      <p:ext uri="{BB962C8B-B14F-4D97-AF65-F5344CB8AC3E}">
        <p14:creationId xmlns:p14="http://schemas.microsoft.com/office/powerpoint/2010/main" val="841402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smtClean="0">
                <a:solidFill>
                  <a:schemeClr val="tx1"/>
                </a:solidFill>
              </a:rPr>
              <a:t>PCC Guidelines on Relationship Designators in Bib Records</a:t>
            </a:r>
          </a:p>
        </p:txBody>
      </p:sp>
      <p:sp>
        <p:nvSpPr>
          <p:cNvPr id="13315" name="Content Placeholder 2"/>
          <p:cNvSpPr>
            <a:spLocks noGrp="1"/>
          </p:cNvSpPr>
          <p:nvPr>
            <p:ph idx="1"/>
          </p:nvPr>
        </p:nvSpPr>
        <p:spPr>
          <a:xfrm>
            <a:off x="1767841" y="1966912"/>
            <a:ext cx="9100456" cy="4572000"/>
          </a:xfrm>
        </p:spPr>
        <p:txBody>
          <a:bodyPr>
            <a:normAutofit lnSpcReduction="10000"/>
          </a:bodyPr>
          <a:lstStyle/>
          <a:p>
            <a:r>
              <a:rPr lang="en-US" altLang="en-US" dirty="0" smtClean="0"/>
              <a:t>Highly encouraged to include Appendix I relationship designators for all access points whenever it is clear what the relationship is</a:t>
            </a:r>
          </a:p>
          <a:p>
            <a:r>
              <a:rPr lang="en-US" altLang="en-US" dirty="0" smtClean="0"/>
              <a:t>Prefer terms from RDA appendices; propose new terms when needed; however, terms from other lists may also be used (e.g., MARC relator terms, RBMS relationship designators, etc.)</a:t>
            </a:r>
          </a:p>
          <a:p>
            <a:r>
              <a:rPr lang="en-US" altLang="en-US" dirty="0" smtClean="0"/>
              <a:t>Do not use MARC relator codes ($4) in addition to relationship designators/relator terms.  But ok to leave existing $4’s in a record if they are correct and add relator terms. Add them </a:t>
            </a:r>
            <a:r>
              <a:rPr lang="en-US" altLang="en-US" i="1" dirty="0" smtClean="0"/>
              <a:t>before</a:t>
            </a:r>
            <a:r>
              <a:rPr lang="en-US" altLang="en-US" dirty="0" smtClean="0"/>
              <a:t> the codes (i.e., put $e’s or $j’s in front of $4’s)</a:t>
            </a:r>
          </a:p>
          <a:p>
            <a:pPr>
              <a:buFont typeface="Wingdings" panose="05000000000000000000" pitchFamily="2" charset="2"/>
              <a:buNone/>
            </a:pPr>
            <a:endParaRPr lang="en-US" altLang="en-US" dirty="0" smtClean="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C4CA484C-8C84-4966-A32F-5BA070ABB9C9}" type="slidenum">
              <a:rPr lang="en-US" altLang="en-US">
                <a:solidFill>
                  <a:srgbClr val="000000"/>
                </a:solidFill>
              </a:rPr>
              <a:pPr eaLnBrk="1" hangingPunct="1"/>
              <a:t>11</a:t>
            </a:fld>
            <a:endParaRPr lang="en-US" altLang="en-US">
              <a:solidFill>
                <a:srgbClr val="000000"/>
              </a:solidFill>
            </a:endParaRPr>
          </a:p>
        </p:txBody>
      </p:sp>
    </p:spTree>
    <p:extLst>
      <p:ext uri="{BB962C8B-B14F-4D97-AF65-F5344CB8AC3E}">
        <p14:creationId xmlns:p14="http://schemas.microsoft.com/office/powerpoint/2010/main" val="1712971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392595" y="0"/>
            <a:ext cx="9451086" cy="6892671"/>
          </a:xfrm>
          <a:prstGeom prst="rect">
            <a:avLst/>
          </a:prstGeom>
        </p:spPr>
      </p:pic>
    </p:spTree>
    <p:extLst>
      <p:ext uri="{BB962C8B-B14F-4D97-AF65-F5344CB8AC3E}">
        <p14:creationId xmlns:p14="http://schemas.microsoft.com/office/powerpoint/2010/main" val="12325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3" name="Content Placeholder 2"/>
          <p:cNvSpPr>
            <a:spLocks noGrp="1"/>
          </p:cNvSpPr>
          <p:nvPr>
            <p:ph idx="1"/>
          </p:nvPr>
        </p:nvSpPr>
        <p:spPr>
          <a:xfrm>
            <a:off x="1332411" y="1981200"/>
            <a:ext cx="8497389" cy="927463"/>
          </a:xfrm>
        </p:spPr>
        <p:txBody>
          <a:bodyPr>
            <a:normAutofit/>
          </a:bodyPr>
          <a:lstStyle/>
          <a:p>
            <a:pPr>
              <a:defRPr/>
            </a:pPr>
            <a:r>
              <a:rPr lang="en-US" dirty="0" smtClean="0"/>
              <a:t>Prefer a specific term to a more general one (e.g., use </a:t>
            </a:r>
            <a:r>
              <a:rPr lang="en-US" i="1" dirty="0" smtClean="0"/>
              <a:t>librettist</a:t>
            </a:r>
            <a:r>
              <a:rPr lang="en-US" dirty="0" smtClean="0"/>
              <a:t> instead of </a:t>
            </a:r>
            <a:r>
              <a:rPr lang="en-US" i="1" dirty="0" smtClean="0"/>
              <a:t>author </a:t>
            </a:r>
            <a:r>
              <a:rPr lang="en-US" dirty="0" smtClean="0"/>
              <a:t>for the creator of a libretto)</a:t>
            </a:r>
          </a:p>
          <a:p>
            <a:pPr>
              <a:buFont typeface="Wingdings" panose="05000000000000000000" pitchFamily="2" charset="2"/>
              <a:buNone/>
              <a:defRPr/>
            </a:pPr>
            <a:endParaRPr lang="en-US"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6369093B-4CE9-44A2-8D13-54FE8CEFD62C}" type="slidenum">
              <a:rPr lang="en-US" altLang="en-US">
                <a:solidFill>
                  <a:srgbClr val="000000"/>
                </a:solidFill>
              </a:rPr>
              <a:pPr eaLnBrk="1" hangingPunct="1"/>
              <a:t>13</a:t>
            </a:fld>
            <a:endParaRPr lang="en-US" altLang="en-US">
              <a:solidFill>
                <a:srgbClr val="000000"/>
              </a:solidFill>
            </a:endParaRPr>
          </a:p>
        </p:txBody>
      </p:sp>
      <p:pic>
        <p:nvPicPr>
          <p:cNvPr id="2" name="Picture 1"/>
          <p:cNvPicPr>
            <a:picLocks noChangeAspect="1"/>
          </p:cNvPicPr>
          <p:nvPr/>
        </p:nvPicPr>
        <p:blipFill>
          <a:blip r:embed="rId3"/>
          <a:stretch>
            <a:fillRect/>
          </a:stretch>
        </p:blipFill>
        <p:spPr>
          <a:xfrm>
            <a:off x="81248" y="3199175"/>
            <a:ext cx="12029504" cy="3427762"/>
          </a:xfrm>
          <a:prstGeom prst="rect">
            <a:avLst/>
          </a:prstGeom>
        </p:spPr>
      </p:pic>
      <p:sp>
        <p:nvSpPr>
          <p:cNvPr id="4" name="Oval 3"/>
          <p:cNvSpPr/>
          <p:nvPr/>
        </p:nvSpPr>
        <p:spPr>
          <a:xfrm>
            <a:off x="81248" y="4824549"/>
            <a:ext cx="641563" cy="2699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7349" y="5434149"/>
            <a:ext cx="609600" cy="27867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592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3" name="Content Placeholder 2"/>
          <p:cNvSpPr>
            <a:spLocks noGrp="1"/>
          </p:cNvSpPr>
          <p:nvPr>
            <p:ph idx="1"/>
          </p:nvPr>
        </p:nvSpPr>
        <p:spPr>
          <a:xfrm>
            <a:off x="1654628" y="2102498"/>
            <a:ext cx="8882743" cy="4114800"/>
          </a:xfrm>
        </p:spPr>
        <p:txBody>
          <a:bodyPr>
            <a:normAutofit/>
          </a:bodyPr>
          <a:lstStyle/>
          <a:p>
            <a:pPr>
              <a:defRPr/>
            </a:pPr>
            <a:r>
              <a:rPr lang="en-US" dirty="0" smtClean="0"/>
              <a:t>May use RDA element name as a relationship designator if nothing else more specific expresses the relationship, e.g.</a:t>
            </a:r>
          </a:p>
          <a:p>
            <a:pPr marL="0" indent="0">
              <a:spcBef>
                <a:spcPts val="0"/>
              </a:spcBef>
              <a:buNone/>
              <a:defRPr/>
            </a:pPr>
            <a:endParaRPr lang="en-US" dirty="0" smtClean="0"/>
          </a:p>
          <a:p>
            <a:pPr lvl="1">
              <a:defRPr/>
            </a:pPr>
            <a:r>
              <a:rPr lang="en-US" dirty="0" smtClean="0"/>
              <a:t>c</a:t>
            </a:r>
            <a:r>
              <a:rPr lang="en-US" dirty="0" smtClean="0">
                <a:ea typeface="+mn-ea"/>
              </a:rPr>
              <a:t>reator</a:t>
            </a:r>
          </a:p>
          <a:p>
            <a:pPr lvl="1">
              <a:defRPr/>
            </a:pPr>
            <a:r>
              <a:rPr lang="en-US" dirty="0" smtClean="0"/>
              <a:t>contributor</a:t>
            </a:r>
            <a:endParaRPr lang="en-US" dirty="0" smtClean="0">
              <a:ea typeface="+mn-ea"/>
            </a:endParaRPr>
          </a:p>
          <a:p>
            <a:pPr lvl="1">
              <a:defRPr/>
            </a:pPr>
            <a:r>
              <a:rPr lang="en-US" dirty="0" smtClean="0">
                <a:ea typeface="+mn-ea"/>
              </a:rPr>
              <a:t>publisher</a:t>
            </a:r>
          </a:p>
          <a:p>
            <a:pPr lvl="1">
              <a:defRPr/>
            </a:pPr>
            <a:r>
              <a:rPr lang="en-US" dirty="0" smtClean="0">
                <a:ea typeface="+mn-ea"/>
              </a:rPr>
              <a:t>distributor</a:t>
            </a:r>
          </a:p>
          <a:p>
            <a:pPr lvl="1">
              <a:defRPr/>
            </a:pPr>
            <a:r>
              <a:rPr lang="en-US" dirty="0" smtClean="0"/>
              <a:t>manufacturer</a:t>
            </a:r>
            <a:endParaRPr lang="en-US" dirty="0" smtClean="0">
              <a:ea typeface="+mn-ea"/>
            </a:endParaRPr>
          </a:p>
          <a:p>
            <a:pPr>
              <a:buFont typeface="Wingdings" panose="05000000000000000000" pitchFamily="2" charset="2"/>
              <a:buNone/>
              <a:defRPr/>
            </a:pPr>
            <a:endParaRPr lang="en-US"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6369093B-4CE9-44A2-8D13-54FE8CEFD62C}" type="slidenum">
              <a:rPr lang="en-US" altLang="en-US">
                <a:solidFill>
                  <a:srgbClr val="000000"/>
                </a:solidFill>
              </a:rPr>
              <a:pPr eaLnBrk="1" hangingPunct="1"/>
              <a:t>14</a:t>
            </a:fld>
            <a:endParaRPr lang="en-US" altLang="en-US">
              <a:solidFill>
                <a:srgbClr val="000000"/>
              </a:solidFill>
            </a:endParaRPr>
          </a:p>
        </p:txBody>
      </p:sp>
      <p:pic>
        <p:nvPicPr>
          <p:cNvPr id="2" name="Picture 1"/>
          <p:cNvPicPr>
            <a:picLocks noChangeAspect="1"/>
          </p:cNvPicPr>
          <p:nvPr/>
        </p:nvPicPr>
        <p:blipFill>
          <a:blip r:embed="rId3"/>
          <a:stretch>
            <a:fillRect/>
          </a:stretch>
        </p:blipFill>
        <p:spPr>
          <a:xfrm>
            <a:off x="5272185" y="3284729"/>
            <a:ext cx="3009900" cy="542925"/>
          </a:xfrm>
          <a:prstGeom prst="rect">
            <a:avLst/>
          </a:prstGeom>
        </p:spPr>
      </p:pic>
      <p:pic>
        <p:nvPicPr>
          <p:cNvPr id="4" name="Picture 3"/>
          <p:cNvPicPr>
            <a:picLocks noChangeAspect="1"/>
          </p:cNvPicPr>
          <p:nvPr/>
        </p:nvPicPr>
        <p:blipFill>
          <a:blip r:embed="rId4"/>
          <a:stretch>
            <a:fillRect/>
          </a:stretch>
        </p:blipFill>
        <p:spPr>
          <a:xfrm>
            <a:off x="5266944" y="3785616"/>
            <a:ext cx="3848100" cy="428625"/>
          </a:xfrm>
          <a:prstGeom prst="rect">
            <a:avLst/>
          </a:prstGeom>
        </p:spPr>
      </p:pic>
      <p:pic>
        <p:nvPicPr>
          <p:cNvPr id="5" name="Picture 4"/>
          <p:cNvPicPr>
            <a:picLocks noChangeAspect="1"/>
          </p:cNvPicPr>
          <p:nvPr/>
        </p:nvPicPr>
        <p:blipFill>
          <a:blip r:embed="rId5"/>
          <a:stretch>
            <a:fillRect/>
          </a:stretch>
        </p:blipFill>
        <p:spPr>
          <a:xfrm>
            <a:off x="5212080" y="4156266"/>
            <a:ext cx="1866900" cy="428625"/>
          </a:xfrm>
          <a:prstGeom prst="rect">
            <a:avLst/>
          </a:prstGeom>
        </p:spPr>
      </p:pic>
      <p:pic>
        <p:nvPicPr>
          <p:cNvPr id="6" name="Picture 5"/>
          <p:cNvPicPr>
            <a:picLocks noChangeAspect="1"/>
          </p:cNvPicPr>
          <p:nvPr/>
        </p:nvPicPr>
        <p:blipFill>
          <a:blip r:embed="rId6"/>
          <a:stretch>
            <a:fillRect/>
          </a:stretch>
        </p:blipFill>
        <p:spPr>
          <a:xfrm>
            <a:off x="5276088" y="4507992"/>
            <a:ext cx="1885950" cy="428625"/>
          </a:xfrm>
          <a:prstGeom prst="rect">
            <a:avLst/>
          </a:prstGeom>
        </p:spPr>
      </p:pic>
      <p:pic>
        <p:nvPicPr>
          <p:cNvPr id="7" name="Picture 6"/>
          <p:cNvPicPr>
            <a:picLocks noChangeAspect="1"/>
          </p:cNvPicPr>
          <p:nvPr/>
        </p:nvPicPr>
        <p:blipFill>
          <a:blip r:embed="rId7"/>
          <a:stretch>
            <a:fillRect/>
          </a:stretch>
        </p:blipFill>
        <p:spPr>
          <a:xfrm>
            <a:off x="5272185" y="4913503"/>
            <a:ext cx="2133600" cy="400050"/>
          </a:xfrm>
          <a:prstGeom prst="rect">
            <a:avLst/>
          </a:prstGeom>
        </p:spPr>
      </p:pic>
    </p:spTree>
    <p:extLst>
      <p:ext uri="{BB962C8B-B14F-4D97-AF65-F5344CB8AC3E}">
        <p14:creationId xmlns:p14="http://schemas.microsoft.com/office/powerpoint/2010/main" val="283979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3" name="Content Placeholder 2"/>
          <p:cNvSpPr>
            <a:spLocks noGrp="1"/>
          </p:cNvSpPr>
          <p:nvPr>
            <p:ph idx="1"/>
          </p:nvPr>
        </p:nvSpPr>
        <p:spPr>
          <a:xfrm>
            <a:off x="1262743" y="1981200"/>
            <a:ext cx="9779726" cy="4114800"/>
          </a:xfrm>
        </p:spPr>
        <p:txBody>
          <a:bodyPr>
            <a:normAutofit/>
          </a:bodyPr>
          <a:lstStyle/>
          <a:p>
            <a:pPr>
              <a:defRPr/>
            </a:pPr>
            <a:r>
              <a:rPr lang="en-US" dirty="0" smtClean="0"/>
              <a:t>If nature of relationship cannot be ascertained even at a general level, don’t use a designator</a:t>
            </a:r>
          </a:p>
          <a:p>
            <a:pPr>
              <a:defRPr/>
            </a:pPr>
            <a:r>
              <a:rPr lang="en-US" dirty="0" smtClean="0"/>
              <a:t>Be careful to apply designators according to their definitions and the FRBR level they fit under, e.g.</a:t>
            </a:r>
          </a:p>
          <a:p>
            <a:pPr lvl="1">
              <a:defRPr/>
            </a:pPr>
            <a:r>
              <a:rPr lang="en-US" i="1" dirty="0" smtClean="0"/>
              <a:t>artist</a:t>
            </a:r>
            <a:r>
              <a:rPr lang="en-US" dirty="0" smtClean="0"/>
              <a:t> (work level designator for a creator)</a:t>
            </a:r>
          </a:p>
          <a:p>
            <a:pPr lvl="1">
              <a:buFont typeface="Wingdings" panose="05000000000000000000" pitchFamily="2" charset="2"/>
              <a:buNone/>
              <a:defRPr/>
            </a:pPr>
            <a:r>
              <a:rPr lang="en-US" dirty="0" smtClean="0"/>
              <a:t>   vs.</a:t>
            </a:r>
          </a:p>
          <a:p>
            <a:pPr lvl="1">
              <a:defRPr/>
            </a:pPr>
            <a:r>
              <a:rPr lang="en-US" i="1" dirty="0" smtClean="0"/>
              <a:t>illustrator </a:t>
            </a:r>
            <a:r>
              <a:rPr lang="en-US" dirty="0" smtClean="0"/>
              <a:t>(expression level designator for a contributor)</a:t>
            </a:r>
            <a:endParaRPr lang="en-US" dirty="0" smtClean="0">
              <a:ea typeface="+mn-ea"/>
            </a:endParaRPr>
          </a:p>
          <a:p>
            <a:pPr>
              <a:buFont typeface="Wingdings" panose="05000000000000000000" pitchFamily="2" charset="2"/>
              <a:buNone/>
              <a:defRPr/>
            </a:pPr>
            <a:endParaRPr lang="en-US" dirty="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FCA01F6E-E10F-414A-8A51-1D4D3A32FDBC}" type="slidenum">
              <a:rPr lang="en-US" altLang="en-US">
                <a:solidFill>
                  <a:srgbClr val="000000"/>
                </a:solidFill>
              </a:rPr>
              <a:pPr eaLnBrk="1" hangingPunct="1"/>
              <a:t>15</a:t>
            </a:fld>
            <a:endParaRPr lang="en-US" altLang="en-US">
              <a:solidFill>
                <a:srgbClr val="000000"/>
              </a:solidFill>
            </a:endParaRPr>
          </a:p>
        </p:txBody>
      </p:sp>
      <p:pic>
        <p:nvPicPr>
          <p:cNvPr id="2" name="Picture 1"/>
          <p:cNvPicPr>
            <a:picLocks noChangeAspect="1"/>
          </p:cNvPicPr>
          <p:nvPr/>
        </p:nvPicPr>
        <p:blipFill>
          <a:blip r:embed="rId3"/>
          <a:stretch>
            <a:fillRect/>
          </a:stretch>
        </p:blipFill>
        <p:spPr>
          <a:xfrm>
            <a:off x="1004887" y="5292544"/>
            <a:ext cx="10182225" cy="314325"/>
          </a:xfrm>
          <a:prstGeom prst="rect">
            <a:avLst/>
          </a:prstGeom>
        </p:spPr>
      </p:pic>
      <p:pic>
        <p:nvPicPr>
          <p:cNvPr id="4" name="Picture 3"/>
          <p:cNvPicPr>
            <a:picLocks noChangeAspect="1"/>
          </p:cNvPicPr>
          <p:nvPr/>
        </p:nvPicPr>
        <p:blipFill>
          <a:blip r:embed="rId4"/>
          <a:stretch>
            <a:fillRect/>
          </a:stretch>
        </p:blipFill>
        <p:spPr>
          <a:xfrm>
            <a:off x="0" y="5805941"/>
            <a:ext cx="12201525" cy="457200"/>
          </a:xfrm>
          <a:prstGeom prst="rect">
            <a:avLst/>
          </a:prstGeom>
        </p:spPr>
      </p:pic>
    </p:spTree>
    <p:extLst>
      <p:ext uri="{BB962C8B-B14F-4D97-AF65-F5344CB8AC3E}">
        <p14:creationId xmlns:p14="http://schemas.microsoft.com/office/powerpoint/2010/main" val="4072353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3" name="Content Placeholder 2"/>
          <p:cNvSpPr>
            <a:spLocks noGrp="1"/>
          </p:cNvSpPr>
          <p:nvPr>
            <p:ph idx="1"/>
          </p:nvPr>
        </p:nvSpPr>
        <p:spPr>
          <a:xfrm>
            <a:off x="1654629" y="1752600"/>
            <a:ext cx="9152708" cy="4114800"/>
          </a:xfrm>
        </p:spPr>
        <p:txBody>
          <a:bodyPr>
            <a:normAutofit/>
          </a:bodyPr>
          <a:lstStyle/>
          <a:p>
            <a:pPr>
              <a:spcAft>
                <a:spcPts val="1200"/>
              </a:spcAft>
              <a:defRPr/>
            </a:pPr>
            <a:r>
              <a:rPr lang="en-US" sz="3000" dirty="0"/>
              <a:t>Preferably, use repeatable $e (or $j in 111/711) when entity has multiple roles; add the designators in WEMI order</a:t>
            </a:r>
          </a:p>
          <a:p>
            <a:pPr lvl="1">
              <a:buFont typeface="Wingdings" panose="05000000000000000000" pitchFamily="2" charset="2"/>
              <a:buNone/>
              <a:defRPr/>
            </a:pPr>
            <a:r>
              <a:rPr lang="en-US" dirty="0" smtClean="0"/>
              <a:t>	</a:t>
            </a:r>
            <a:r>
              <a:rPr lang="en-US" sz="2300" dirty="0"/>
              <a:t>100 1_ </a:t>
            </a:r>
            <a:r>
              <a:rPr lang="en-US" sz="2300" dirty="0" smtClean="0"/>
              <a:t> </a:t>
            </a:r>
            <a:r>
              <a:rPr lang="en-US" sz="2300" dirty="0" err="1" smtClean="0"/>
              <a:t>Sendak</a:t>
            </a:r>
            <a:r>
              <a:rPr lang="en-US" sz="2300" dirty="0"/>
              <a:t>, Maurice</a:t>
            </a:r>
            <a:r>
              <a:rPr lang="en-US" sz="2300" dirty="0">
                <a:solidFill>
                  <a:srgbClr val="FF0000"/>
                </a:solidFill>
              </a:rPr>
              <a:t>,</a:t>
            </a:r>
            <a:r>
              <a:rPr lang="en-US" sz="2300" dirty="0"/>
              <a:t> </a:t>
            </a:r>
            <a:r>
              <a:rPr lang="en-US" sz="2300" b="1" dirty="0">
                <a:solidFill>
                  <a:srgbClr val="C00000"/>
                </a:solidFill>
              </a:rPr>
              <a:t>$e author, $e illustrator.</a:t>
            </a:r>
          </a:p>
          <a:p>
            <a:pPr lvl="1">
              <a:spcBef>
                <a:spcPts val="0"/>
              </a:spcBef>
              <a:buNone/>
              <a:defRPr/>
            </a:pPr>
            <a:endParaRPr lang="en-US" sz="2300" b="1" dirty="0">
              <a:solidFill>
                <a:srgbClr val="C00000"/>
              </a:solidFill>
            </a:endParaRPr>
          </a:p>
          <a:p>
            <a:pPr lvl="1">
              <a:buFont typeface="Wingdings" panose="05000000000000000000" pitchFamily="2" charset="2"/>
              <a:buNone/>
              <a:defRPr/>
            </a:pPr>
            <a:r>
              <a:rPr lang="en-US" sz="2300" b="1" dirty="0">
                <a:solidFill>
                  <a:srgbClr val="C00000"/>
                </a:solidFill>
              </a:rPr>
              <a:t>	</a:t>
            </a:r>
            <a:r>
              <a:rPr lang="en-US" sz="2300" dirty="0"/>
              <a:t>700 1_ </a:t>
            </a:r>
            <a:r>
              <a:rPr lang="en-US" sz="2300" dirty="0" smtClean="0"/>
              <a:t> Allen</a:t>
            </a:r>
            <a:r>
              <a:rPr lang="en-US" sz="2300" dirty="0"/>
              <a:t>, Woody, $d 1935- </a:t>
            </a:r>
            <a:r>
              <a:rPr lang="en-US" sz="2300" b="1" dirty="0">
                <a:solidFill>
                  <a:srgbClr val="C00000"/>
                </a:solidFill>
              </a:rPr>
              <a:t>$e </a:t>
            </a:r>
            <a:r>
              <a:rPr lang="en-US" b="1" dirty="0">
                <a:solidFill>
                  <a:srgbClr val="C00000"/>
                </a:solidFill>
              </a:rPr>
              <a:t>screenwriter, $</a:t>
            </a:r>
            <a:r>
              <a:rPr lang="en-US" b="1" dirty="0" smtClean="0">
                <a:solidFill>
                  <a:srgbClr val="C00000"/>
                </a:solidFill>
              </a:rPr>
              <a:t>e </a:t>
            </a:r>
            <a:r>
              <a:rPr lang="en-US" b="1" dirty="0">
                <a:solidFill>
                  <a:srgbClr val="C00000"/>
                </a:solidFill>
              </a:rPr>
              <a:t>film director, $e </a:t>
            </a:r>
            <a:r>
              <a:rPr lang="en-US" b="1" dirty="0" smtClean="0">
                <a:solidFill>
                  <a:srgbClr val="C00000"/>
                </a:solidFill>
              </a:rPr>
              <a:t>	          actor</a:t>
            </a:r>
            <a:r>
              <a:rPr lang="en-US" b="1" dirty="0">
                <a:solidFill>
                  <a:srgbClr val="C00000"/>
                </a:solidFill>
              </a:rPr>
              <a:t>, $e composer </a:t>
            </a:r>
            <a:r>
              <a:rPr lang="en-US" b="1" dirty="0" smtClean="0">
                <a:solidFill>
                  <a:srgbClr val="C00000"/>
                </a:solidFill>
              </a:rPr>
              <a:t>(</a:t>
            </a:r>
            <a:r>
              <a:rPr lang="en-US" b="1" dirty="0">
                <a:solidFill>
                  <a:srgbClr val="C00000"/>
                </a:solidFill>
              </a:rPr>
              <a:t>expression)</a:t>
            </a:r>
            <a:endParaRPr lang="en-US" sz="2300" b="1" dirty="0">
              <a:solidFill>
                <a:srgbClr val="C00000"/>
              </a:solidFill>
            </a:endParaRPr>
          </a:p>
          <a:p>
            <a:pPr lvl="1">
              <a:defRPr/>
            </a:pPr>
            <a:endParaRPr lang="en-US" dirty="0" smtClean="0">
              <a:ea typeface="+mn-ea"/>
            </a:endParaRPr>
          </a:p>
          <a:p>
            <a:pPr>
              <a:defRPr/>
            </a:pPr>
            <a:endParaRPr lang="en-US"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AA82D75C-DF53-4566-88A1-3ACF226843E3}" type="slidenum">
              <a:rPr lang="en-US" altLang="en-US">
                <a:solidFill>
                  <a:srgbClr val="000000"/>
                </a:solidFill>
              </a:rPr>
              <a:pPr eaLnBrk="1" hangingPunct="1"/>
              <a:t>16</a:t>
            </a:fld>
            <a:endParaRPr lang="en-US" altLang="en-US">
              <a:solidFill>
                <a:srgbClr val="000000"/>
              </a:solidFill>
            </a:endParaRPr>
          </a:p>
        </p:txBody>
      </p:sp>
      <p:sp>
        <p:nvSpPr>
          <p:cNvPr id="16389" name="TextBox 4"/>
          <p:cNvSpPr txBox="1">
            <a:spLocks noChangeArrowheads="1"/>
          </p:cNvSpPr>
          <p:nvPr/>
        </p:nvSpPr>
        <p:spPr bwMode="auto">
          <a:xfrm>
            <a:off x="3162300" y="5282981"/>
            <a:ext cx="586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fontAlgn="base" hangingPunct="1">
              <a:spcBef>
                <a:spcPct val="0"/>
              </a:spcBef>
              <a:spcAft>
                <a:spcPct val="0"/>
              </a:spcAft>
            </a:pPr>
            <a:r>
              <a:rPr lang="en-US" altLang="en-US" b="1" i="1" dirty="0">
                <a:solidFill>
                  <a:srgbClr val="000000"/>
                </a:solidFill>
              </a:rPr>
              <a:t>Note: no comma used after the access point when $e follows a hyphen</a:t>
            </a:r>
          </a:p>
        </p:txBody>
      </p:sp>
    </p:spTree>
    <p:extLst>
      <p:ext uri="{BB962C8B-B14F-4D97-AF65-F5344CB8AC3E}">
        <p14:creationId xmlns:p14="http://schemas.microsoft.com/office/powerpoint/2010/main" val="1674768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17411" name="Content Placeholder 2"/>
          <p:cNvSpPr>
            <a:spLocks noGrp="1"/>
          </p:cNvSpPr>
          <p:nvPr>
            <p:ph idx="1"/>
          </p:nvPr>
        </p:nvSpPr>
        <p:spPr>
          <a:xfrm>
            <a:off x="1349828" y="1865908"/>
            <a:ext cx="9805852" cy="4114800"/>
          </a:xfrm>
        </p:spPr>
        <p:txBody>
          <a:bodyPr>
            <a:normAutofit/>
          </a:bodyPr>
          <a:lstStyle/>
          <a:p>
            <a:r>
              <a:rPr lang="en-US" altLang="en-US" dirty="0" smtClean="0"/>
              <a:t>If necessary, multiple fields with same access point may be used instead</a:t>
            </a:r>
          </a:p>
          <a:p>
            <a:endParaRPr lang="en-US" altLang="en-US" dirty="0" smtClean="0"/>
          </a:p>
          <a:p>
            <a:pPr>
              <a:buFont typeface="Wingdings" panose="05000000000000000000" pitchFamily="2" charset="2"/>
              <a:buNone/>
            </a:pPr>
            <a:r>
              <a:rPr lang="en-US" altLang="en-US" dirty="0" smtClean="0"/>
              <a:t>	</a:t>
            </a:r>
            <a:r>
              <a:rPr lang="en-US" altLang="en-US" sz="2600" dirty="0"/>
              <a:t>100 1_ Roethke, Theodore, $d 1908-1963, </a:t>
            </a:r>
            <a:r>
              <a:rPr lang="en-US" altLang="en-US" sz="2600" b="1" dirty="0">
                <a:solidFill>
                  <a:srgbClr val="C00000"/>
                </a:solidFill>
              </a:rPr>
              <a:t>$e author.</a:t>
            </a:r>
            <a:endParaRPr lang="en-US" altLang="en-US" sz="2600" dirty="0">
              <a:solidFill>
                <a:srgbClr val="C00000"/>
              </a:solidFill>
            </a:endParaRPr>
          </a:p>
          <a:p>
            <a:pPr>
              <a:buFont typeface="Wingdings" panose="05000000000000000000" pitchFamily="2" charset="2"/>
              <a:buNone/>
            </a:pPr>
            <a:r>
              <a:rPr lang="en-US" altLang="en-US" sz="2600" dirty="0"/>
              <a:t>	700 1_ Roethke, Theodore, $d 1908-1963, </a:t>
            </a:r>
            <a:r>
              <a:rPr lang="en-US" altLang="en-US" sz="2600" b="1" dirty="0">
                <a:solidFill>
                  <a:srgbClr val="C00000"/>
                </a:solidFill>
              </a:rPr>
              <a:t>$e former </a:t>
            </a:r>
            <a:r>
              <a:rPr lang="en-US" altLang="en-US" sz="2600" b="1" dirty="0" smtClean="0">
                <a:solidFill>
                  <a:srgbClr val="C00000"/>
                </a:solidFill>
              </a:rPr>
              <a:t>owner</a:t>
            </a:r>
            <a:r>
              <a:rPr lang="en-US" altLang="en-US" sz="2600" b="1" dirty="0">
                <a:solidFill>
                  <a:srgbClr val="C00000"/>
                </a:solidFill>
              </a:rPr>
              <a:t>.  $5 </a:t>
            </a:r>
            <a:r>
              <a:rPr lang="en-US" altLang="en-US" sz="2600" b="1" dirty="0" err="1">
                <a:solidFill>
                  <a:srgbClr val="C00000"/>
                </a:solidFill>
              </a:rPr>
              <a:t>WaU</a:t>
            </a:r>
            <a:endParaRPr lang="en-US" altLang="en-US" sz="2600" dirty="0">
              <a:solidFill>
                <a:srgbClr val="C00000"/>
              </a:solidFill>
            </a:endParaRPr>
          </a:p>
          <a:p>
            <a:pPr>
              <a:buFont typeface="Wingdings" panose="05000000000000000000" pitchFamily="2" charset="2"/>
              <a:buNone/>
            </a:pPr>
            <a:endParaRPr lang="en-US" altLang="en-US" dirty="0" smtClean="0"/>
          </a:p>
          <a:p>
            <a:pPr>
              <a:buFont typeface="Wingdings" panose="05000000000000000000" pitchFamily="2" charset="2"/>
              <a:buNone/>
            </a:pPr>
            <a:r>
              <a:rPr lang="en-US" altLang="en-US" dirty="0" smtClean="0"/>
              <a:t>	</a:t>
            </a:r>
          </a:p>
          <a:p>
            <a:endParaRPr lang="en-US" altLang="en-US" dirty="0" smtClean="0"/>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2D26E61A-AEA8-4AE5-ACDA-ACBDFF2D349B}" type="slidenum">
              <a:rPr lang="en-US" altLang="en-US">
                <a:solidFill>
                  <a:srgbClr val="000000"/>
                </a:solidFill>
              </a:rPr>
              <a:pPr eaLnBrk="1" hangingPunct="1"/>
              <a:t>17</a:t>
            </a:fld>
            <a:endParaRPr lang="en-US" altLang="en-US">
              <a:solidFill>
                <a:srgbClr val="000000"/>
              </a:solidFill>
            </a:endParaRPr>
          </a:p>
        </p:txBody>
      </p:sp>
      <p:sp>
        <p:nvSpPr>
          <p:cNvPr id="17413" name="TextBox 5"/>
          <p:cNvSpPr txBox="1">
            <a:spLocks noChangeArrowheads="1"/>
          </p:cNvSpPr>
          <p:nvPr/>
        </p:nvSpPr>
        <p:spPr bwMode="auto">
          <a:xfrm>
            <a:off x="2904308" y="4953000"/>
            <a:ext cx="6019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fontAlgn="base" hangingPunct="1">
              <a:spcBef>
                <a:spcPct val="0"/>
              </a:spcBef>
              <a:spcAft>
                <a:spcPct val="0"/>
              </a:spcAft>
            </a:pPr>
            <a:r>
              <a:rPr lang="en-US" altLang="en-US" b="1" i="1" dirty="0">
                <a:solidFill>
                  <a:srgbClr val="000000"/>
                </a:solidFill>
              </a:rPr>
              <a:t>Relationship of </a:t>
            </a:r>
            <a:r>
              <a:rPr lang="en-US" altLang="en-US" b="1" dirty="0">
                <a:solidFill>
                  <a:srgbClr val="C00000"/>
                </a:solidFill>
              </a:rPr>
              <a:t>author</a:t>
            </a:r>
            <a:r>
              <a:rPr lang="en-US" altLang="en-US" b="1" i="1" dirty="0">
                <a:solidFill>
                  <a:srgbClr val="000000"/>
                </a:solidFill>
              </a:rPr>
              <a:t> applicable universally; relationship of </a:t>
            </a:r>
            <a:r>
              <a:rPr lang="en-US" altLang="en-US" b="1" dirty="0">
                <a:solidFill>
                  <a:srgbClr val="C00000"/>
                </a:solidFill>
              </a:rPr>
              <a:t>former owner </a:t>
            </a:r>
            <a:r>
              <a:rPr lang="en-US" altLang="en-US" b="1" i="1" dirty="0">
                <a:solidFill>
                  <a:srgbClr val="000000"/>
                </a:solidFill>
              </a:rPr>
              <a:t>only applicable to an item owned by UW Libraries</a:t>
            </a:r>
          </a:p>
        </p:txBody>
      </p:sp>
    </p:spTree>
    <p:extLst>
      <p:ext uri="{BB962C8B-B14F-4D97-AF65-F5344CB8AC3E}">
        <p14:creationId xmlns:p14="http://schemas.microsoft.com/office/powerpoint/2010/main" val="1373782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18435" name="Content Placeholder 2"/>
          <p:cNvSpPr>
            <a:spLocks noGrp="1"/>
          </p:cNvSpPr>
          <p:nvPr>
            <p:ph idx="1"/>
          </p:nvPr>
        </p:nvSpPr>
        <p:spPr>
          <a:xfrm>
            <a:off x="1828800" y="2133600"/>
            <a:ext cx="8686800" cy="4114800"/>
          </a:xfrm>
        </p:spPr>
        <p:txBody>
          <a:bodyPr>
            <a:normAutofit fontScale="77500" lnSpcReduction="20000"/>
          </a:bodyPr>
          <a:lstStyle/>
          <a:p>
            <a:pPr>
              <a:spcAft>
                <a:spcPts val="1200"/>
              </a:spcAft>
            </a:pPr>
            <a:r>
              <a:rPr lang="en-US" altLang="en-US" sz="3900" dirty="0"/>
              <a:t>Do not include Appendix I designators in name/title access points tagged MARC 700-711 or 800-811, or in a name/title linking field tagged MARC 76X-78X</a:t>
            </a:r>
          </a:p>
          <a:p>
            <a:endParaRPr lang="en-US" altLang="en-US" sz="1200" dirty="0"/>
          </a:p>
          <a:p>
            <a:pPr>
              <a:buFont typeface="Wingdings" panose="05000000000000000000" pitchFamily="2" charset="2"/>
              <a:buNone/>
            </a:pPr>
            <a:r>
              <a:rPr lang="en-US" altLang="en-US" dirty="0" smtClean="0"/>
              <a:t>	    </a:t>
            </a:r>
            <a:r>
              <a:rPr lang="en-US" altLang="en-US" dirty="0"/>
              <a:t>700 02 $</a:t>
            </a:r>
            <a:r>
              <a:rPr lang="en-US" altLang="en-US" dirty="0" err="1"/>
              <a:t>i</a:t>
            </a:r>
            <a:r>
              <a:rPr lang="en-US" altLang="en-US" dirty="0"/>
              <a:t> Container of (work): $a Aristotle. $t Metaphysics.</a:t>
            </a:r>
          </a:p>
          <a:p>
            <a:pPr>
              <a:buFont typeface="Wingdings" panose="05000000000000000000" pitchFamily="2" charset="2"/>
              <a:buNone/>
            </a:pPr>
            <a:endParaRPr lang="en-US" altLang="en-US" sz="2600" dirty="0"/>
          </a:p>
          <a:p>
            <a:pPr>
              <a:buFont typeface="Wingdings" panose="05000000000000000000" pitchFamily="2" charset="2"/>
              <a:buNone/>
            </a:pPr>
            <a:r>
              <a:rPr lang="en-US" altLang="en-US" sz="2600" dirty="0"/>
              <a:t>	     </a:t>
            </a:r>
            <a:r>
              <a:rPr lang="en-US" altLang="en-US" dirty="0"/>
              <a:t>700 02 $</a:t>
            </a:r>
            <a:r>
              <a:rPr lang="en-US" altLang="en-US" dirty="0" err="1"/>
              <a:t>i</a:t>
            </a:r>
            <a:r>
              <a:rPr lang="en-US" altLang="en-US" dirty="0"/>
              <a:t> Container of (work): $a Aristotle</a:t>
            </a:r>
            <a:r>
              <a:rPr lang="en-US" altLang="en-US" dirty="0">
                <a:solidFill>
                  <a:srgbClr val="C00000"/>
                </a:solidFill>
              </a:rPr>
              <a:t>, $e author</a:t>
            </a:r>
            <a:r>
              <a:rPr lang="en-US" altLang="en-US" dirty="0"/>
              <a:t>. $t Metaphysics</a:t>
            </a:r>
          </a:p>
          <a:p>
            <a:pPr>
              <a:buFont typeface="Wingdings" panose="05000000000000000000" pitchFamily="2" charset="2"/>
              <a:buNone/>
            </a:pPr>
            <a:r>
              <a:rPr lang="en-US" altLang="en-US" sz="2500" i="1" dirty="0"/>
              <a:t>		      </a:t>
            </a:r>
          </a:p>
          <a:p>
            <a:pPr>
              <a:buFont typeface="Wingdings" panose="05000000000000000000" pitchFamily="2" charset="2"/>
              <a:buNone/>
            </a:pPr>
            <a:endParaRPr lang="en-US" altLang="en-US" sz="2500" dirty="0"/>
          </a:p>
          <a:p>
            <a:pPr>
              <a:buFont typeface="Wingdings" panose="05000000000000000000" pitchFamily="2" charset="2"/>
              <a:buNone/>
            </a:pPr>
            <a:endParaRPr lang="en-US" altLang="en-US" sz="2500" dirty="0"/>
          </a:p>
          <a:p>
            <a:pPr>
              <a:buFont typeface="Wingdings" panose="05000000000000000000" pitchFamily="2" charset="2"/>
              <a:buNone/>
            </a:pPr>
            <a:r>
              <a:rPr lang="en-US" altLang="en-US" dirty="0" smtClean="0"/>
              <a:t>	</a:t>
            </a:r>
          </a:p>
          <a:p>
            <a:endParaRPr lang="en-US" altLang="en-US" dirty="0" smtClean="0"/>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2351DC7E-D00F-466D-9ACA-DA2C6F78658D}" type="slidenum">
              <a:rPr lang="en-US" altLang="en-US">
                <a:solidFill>
                  <a:srgbClr val="000000"/>
                </a:solidFill>
              </a:rPr>
              <a:pPr eaLnBrk="1" hangingPunct="1"/>
              <a:t>18</a:t>
            </a:fld>
            <a:endParaRPr lang="en-US" altLang="en-US">
              <a:solidFill>
                <a:srgbClr val="000000"/>
              </a:solidFill>
            </a:endParaRPr>
          </a:p>
        </p:txBody>
      </p:sp>
      <p:sp>
        <p:nvSpPr>
          <p:cNvPr id="18437" name="TextBox 6"/>
          <p:cNvSpPr txBox="1">
            <a:spLocks noChangeArrowheads="1"/>
          </p:cNvSpPr>
          <p:nvPr/>
        </p:nvSpPr>
        <p:spPr bwMode="auto">
          <a:xfrm>
            <a:off x="1789176" y="4224529"/>
            <a:ext cx="76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fontAlgn="base" hangingPunct="1">
              <a:spcBef>
                <a:spcPct val="0"/>
              </a:spcBef>
              <a:spcAft>
                <a:spcPct val="0"/>
              </a:spcAft>
            </a:pPr>
            <a:r>
              <a:rPr lang="en-US" altLang="en-US" sz="2200" b="1" i="1" dirty="0">
                <a:solidFill>
                  <a:schemeClr val="accent1">
                    <a:lumMod val="50000"/>
                  </a:schemeClr>
                </a:solidFill>
                <a:latin typeface="+mn-lt"/>
              </a:rPr>
              <a:t>not</a:t>
            </a:r>
            <a:endParaRPr lang="en-US" altLang="en-US" sz="2200" b="1" dirty="0">
              <a:solidFill>
                <a:schemeClr val="accent1">
                  <a:lumMod val="50000"/>
                </a:schemeClr>
              </a:solidFill>
              <a:latin typeface="+mn-lt"/>
            </a:endParaRPr>
          </a:p>
        </p:txBody>
      </p:sp>
    </p:spTree>
    <p:extLst>
      <p:ext uri="{BB962C8B-B14F-4D97-AF65-F5344CB8AC3E}">
        <p14:creationId xmlns:p14="http://schemas.microsoft.com/office/powerpoint/2010/main" val="486941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20483" name="Content Placeholder 2"/>
          <p:cNvSpPr>
            <a:spLocks noGrp="1"/>
          </p:cNvSpPr>
          <p:nvPr>
            <p:ph idx="1"/>
          </p:nvPr>
        </p:nvSpPr>
        <p:spPr>
          <a:xfrm>
            <a:off x="1236617" y="1828800"/>
            <a:ext cx="10049692" cy="5029200"/>
          </a:xfrm>
        </p:spPr>
        <p:txBody>
          <a:bodyPr>
            <a:normAutofit lnSpcReduction="10000"/>
          </a:bodyPr>
          <a:lstStyle/>
          <a:p>
            <a:pPr>
              <a:spcAft>
                <a:spcPts val="1800"/>
              </a:spcAft>
            </a:pPr>
            <a:r>
              <a:rPr lang="en-US" altLang="en-US" dirty="0" smtClean="0"/>
              <a:t>Use of relationship designators from Appendix J for resource-to-resource relationships is encouraged</a:t>
            </a:r>
          </a:p>
          <a:p>
            <a:pPr>
              <a:buFont typeface="Wingdings" panose="05000000000000000000" pitchFamily="2" charset="2"/>
              <a:buNone/>
            </a:pPr>
            <a:r>
              <a:rPr lang="en-US" altLang="en-US" dirty="0" smtClean="0"/>
              <a:t>	</a:t>
            </a:r>
            <a:r>
              <a:rPr lang="en-US" altLang="en-US" sz="2500" dirty="0"/>
              <a:t>700 1_ </a:t>
            </a:r>
            <a:r>
              <a:rPr lang="en-US" altLang="en-US" sz="2500" dirty="0">
                <a:solidFill>
                  <a:srgbClr val="FF0000"/>
                </a:solidFill>
              </a:rPr>
              <a:t>$</a:t>
            </a:r>
            <a:r>
              <a:rPr lang="en-US" altLang="en-US" sz="2500" dirty="0" err="1">
                <a:solidFill>
                  <a:srgbClr val="FF0000"/>
                </a:solidFill>
              </a:rPr>
              <a:t>i</a:t>
            </a:r>
            <a:r>
              <a:rPr lang="en-US" altLang="en-US" sz="2500" dirty="0">
                <a:solidFill>
                  <a:srgbClr val="FF0000"/>
                </a:solidFill>
              </a:rPr>
              <a:t> Sequel to: </a:t>
            </a:r>
            <a:r>
              <a:rPr lang="en-US" altLang="en-US" sz="2500" dirty="0"/>
              <a:t>$a Rowling, J. K. $t Harry Potter and the </a:t>
            </a:r>
            <a:r>
              <a:rPr lang="en-US" altLang="en-US" sz="2500" dirty="0" smtClean="0"/>
              <a:t>Chamber </a:t>
            </a:r>
            <a:r>
              <a:rPr lang="en-US" altLang="en-US" sz="2500" dirty="0"/>
              <a:t>of </a:t>
            </a:r>
            <a:r>
              <a:rPr lang="en-US" altLang="en-US" sz="2500" dirty="0" smtClean="0"/>
              <a:t>	    Secrets</a:t>
            </a:r>
            <a:r>
              <a:rPr lang="en-US" altLang="en-US" sz="2500" dirty="0"/>
              <a:t>.</a:t>
            </a:r>
          </a:p>
          <a:p>
            <a:pPr>
              <a:buFont typeface="Wingdings" panose="05000000000000000000" pitchFamily="2" charset="2"/>
              <a:buNone/>
            </a:pPr>
            <a:r>
              <a:rPr lang="en-US" altLang="en-US" dirty="0" smtClean="0"/>
              <a:t>	</a:t>
            </a:r>
            <a:r>
              <a:rPr lang="en-US" altLang="en-US" sz="2500" i="1" dirty="0"/>
              <a:t>		      </a:t>
            </a:r>
          </a:p>
          <a:p>
            <a:pPr>
              <a:buFont typeface="Wingdings" panose="05000000000000000000" pitchFamily="2" charset="2"/>
              <a:buNone/>
            </a:pPr>
            <a:r>
              <a:rPr lang="en-US" altLang="en-US" sz="2500" i="1" dirty="0"/>
              <a:t>	</a:t>
            </a:r>
            <a:r>
              <a:rPr lang="en-US" altLang="en-US" sz="2500" dirty="0"/>
              <a:t>700 1_ </a:t>
            </a:r>
            <a:r>
              <a:rPr lang="en-US" altLang="en-US" sz="2500" dirty="0">
                <a:solidFill>
                  <a:srgbClr val="FF0000"/>
                </a:solidFill>
              </a:rPr>
              <a:t>$</a:t>
            </a:r>
            <a:r>
              <a:rPr lang="en-US" altLang="en-US" sz="2500" dirty="0" err="1">
                <a:solidFill>
                  <a:srgbClr val="FF0000"/>
                </a:solidFill>
              </a:rPr>
              <a:t>i</a:t>
            </a:r>
            <a:r>
              <a:rPr lang="en-US" altLang="en-US" sz="2500" dirty="0">
                <a:solidFill>
                  <a:srgbClr val="FF0000"/>
                </a:solidFill>
              </a:rPr>
              <a:t> Motion picture adaptation of (work): </a:t>
            </a:r>
            <a:r>
              <a:rPr lang="en-US" altLang="en-US" sz="2500" dirty="0"/>
              <a:t>$a O'Hara, Mary. $t </a:t>
            </a:r>
            <a:r>
              <a:rPr lang="en-US" altLang="en-US" sz="2500" dirty="0" smtClean="0"/>
              <a:t>My 	    friend </a:t>
            </a:r>
            <a:r>
              <a:rPr lang="en-US" altLang="en-US" sz="2500" dirty="0" err="1" smtClean="0"/>
              <a:t>Flicka</a:t>
            </a:r>
            <a:r>
              <a:rPr lang="en-US" altLang="en-US" sz="2500" dirty="0"/>
              <a:t>.</a:t>
            </a:r>
          </a:p>
          <a:p>
            <a:pPr>
              <a:buFont typeface="Wingdings" panose="05000000000000000000" pitchFamily="2" charset="2"/>
              <a:buNone/>
            </a:pPr>
            <a:endParaRPr lang="en-US" altLang="en-US" sz="2500" i="1" dirty="0"/>
          </a:p>
          <a:p>
            <a:pPr>
              <a:buFont typeface="Wingdings" panose="05000000000000000000" pitchFamily="2" charset="2"/>
              <a:buNone/>
            </a:pPr>
            <a:r>
              <a:rPr lang="en-US" altLang="en-US" sz="2500" i="1" dirty="0"/>
              <a:t>	</a:t>
            </a:r>
            <a:r>
              <a:rPr lang="en-US" altLang="en-US" sz="2500" dirty="0" smtClean="0"/>
              <a:t>730 0_ </a:t>
            </a:r>
            <a:r>
              <a:rPr lang="en-US" altLang="en-US" sz="2500" dirty="0" smtClean="0">
                <a:solidFill>
                  <a:srgbClr val="FF0000"/>
                </a:solidFill>
              </a:rPr>
              <a:t>$</a:t>
            </a:r>
            <a:r>
              <a:rPr lang="en-US" altLang="en-US" sz="2500" dirty="0" err="1" smtClean="0">
                <a:solidFill>
                  <a:srgbClr val="FF0000"/>
                </a:solidFill>
              </a:rPr>
              <a:t>i</a:t>
            </a:r>
            <a:r>
              <a:rPr lang="en-US" altLang="en-US" sz="2500" dirty="0" smtClean="0">
                <a:solidFill>
                  <a:srgbClr val="FF0000"/>
                </a:solidFill>
              </a:rPr>
              <a:t> </a:t>
            </a:r>
            <a:r>
              <a:rPr lang="en-US" altLang="en-US" sz="2500" dirty="0">
                <a:solidFill>
                  <a:srgbClr val="FF0000"/>
                </a:solidFill>
              </a:rPr>
              <a:t>Supplement to (work): </a:t>
            </a:r>
            <a:r>
              <a:rPr lang="en-US" altLang="en-US" sz="2500" dirty="0" smtClean="0"/>
              <a:t>$a </a:t>
            </a:r>
            <a:r>
              <a:rPr lang="en-US" altLang="en-US" sz="2500" dirty="0"/>
              <a:t>Lexicon of Greek personal </a:t>
            </a:r>
            <a:r>
              <a:rPr lang="en-US" altLang="en-US" sz="2500" dirty="0" smtClean="0"/>
              <a:t>names.</a:t>
            </a:r>
            <a:endParaRPr lang="en-US" altLang="en-US" sz="2500" dirty="0"/>
          </a:p>
          <a:p>
            <a:pPr>
              <a:buFont typeface="Wingdings" panose="05000000000000000000" pitchFamily="2" charset="2"/>
              <a:buNone/>
            </a:pPr>
            <a:endParaRPr lang="en-US" altLang="en-US" sz="2500" dirty="0"/>
          </a:p>
          <a:p>
            <a:pPr>
              <a:buFont typeface="Wingdings" panose="05000000000000000000" pitchFamily="2" charset="2"/>
              <a:buNone/>
            </a:pPr>
            <a:r>
              <a:rPr lang="en-US" altLang="en-US" dirty="0" smtClean="0"/>
              <a:t>	</a:t>
            </a:r>
          </a:p>
          <a:p>
            <a:endParaRPr lang="en-US" altLang="en-US" dirty="0" smtClean="0"/>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0CA12F01-678B-4811-939B-04C283B442E2}" type="slidenum">
              <a:rPr lang="en-US" altLang="en-US">
                <a:solidFill>
                  <a:srgbClr val="000000"/>
                </a:solidFill>
              </a:rPr>
              <a:pPr eaLnBrk="1" hangingPunct="1"/>
              <a:t>19</a:t>
            </a:fld>
            <a:endParaRPr lang="en-US" altLang="en-US">
              <a:solidFill>
                <a:srgbClr val="000000"/>
              </a:solidFill>
            </a:endParaRPr>
          </a:p>
        </p:txBody>
      </p:sp>
      <p:sp>
        <p:nvSpPr>
          <p:cNvPr id="20485" name="TextBox 5"/>
          <p:cNvSpPr txBox="1">
            <a:spLocks noChangeArrowheads="1"/>
          </p:cNvSpPr>
          <p:nvPr/>
        </p:nvSpPr>
        <p:spPr bwMode="auto">
          <a:xfrm>
            <a:off x="3276600" y="5791201"/>
            <a:ext cx="6477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fontAlgn="base" hangingPunct="1">
              <a:spcBef>
                <a:spcPct val="0"/>
              </a:spcBef>
              <a:spcAft>
                <a:spcPct val="0"/>
              </a:spcAft>
            </a:pPr>
            <a:r>
              <a:rPr lang="en-US" altLang="en-US" sz="1600" b="1" dirty="0">
                <a:solidFill>
                  <a:srgbClr val="000000"/>
                </a:solidFill>
              </a:rPr>
              <a:t>LC-PCC PS for J.1: Give $</a:t>
            </a:r>
            <a:r>
              <a:rPr lang="en-US" altLang="en-US" sz="1600" b="1" dirty="0" err="1">
                <a:solidFill>
                  <a:srgbClr val="000000"/>
                </a:solidFill>
              </a:rPr>
              <a:t>i</a:t>
            </a:r>
            <a:r>
              <a:rPr lang="en-US" altLang="en-US" sz="1600" b="1" dirty="0">
                <a:solidFill>
                  <a:srgbClr val="000000"/>
                </a:solidFill>
              </a:rPr>
              <a:t> as first subfield, capitalize the first word in the designator, and end the subfield with a colon.</a:t>
            </a:r>
            <a:endParaRPr lang="en-US" altLang="en-US" sz="1600" dirty="0">
              <a:solidFill>
                <a:srgbClr val="000000"/>
              </a:solidFill>
            </a:endParaRPr>
          </a:p>
        </p:txBody>
      </p:sp>
    </p:spTree>
    <p:extLst>
      <p:ext uri="{BB962C8B-B14F-4D97-AF65-F5344CB8AC3E}">
        <p14:creationId xmlns:p14="http://schemas.microsoft.com/office/powerpoint/2010/main" val="2051912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0335" y="718456"/>
            <a:ext cx="4197220" cy="5561045"/>
          </a:xfrm>
        </p:spPr>
        <p:txBody>
          <a:bodyPr>
            <a:normAutofit/>
          </a:bodyPr>
          <a:lstStyle/>
          <a:p>
            <a:r>
              <a:rPr lang="en-US" dirty="0" smtClean="0"/>
              <a:t>A good deal of RDA is devoted to relationships: chapters 17-37</a:t>
            </a:r>
          </a:p>
          <a:p>
            <a:r>
              <a:rPr lang="en-US" dirty="0" smtClean="0"/>
              <a:t>Relationship designators are defined in 18.1.6, 23.1.5, 24.1.5, and 29.1.5</a:t>
            </a:r>
          </a:p>
          <a:p>
            <a:r>
              <a:rPr lang="en-US" dirty="0" smtClean="0"/>
              <a:t>Allow you to be more specific about the relationship than what the MARC tags alone can provide.</a:t>
            </a:r>
          </a:p>
          <a:p>
            <a:pPr marL="0" indent="0">
              <a:buNone/>
            </a:pPr>
            <a:endParaRPr lang="en-US" dirty="0"/>
          </a:p>
        </p:txBody>
      </p:sp>
      <p:pic>
        <p:nvPicPr>
          <p:cNvPr id="4" name="Picture 3"/>
          <p:cNvPicPr>
            <a:picLocks noChangeAspect="1"/>
          </p:cNvPicPr>
          <p:nvPr/>
        </p:nvPicPr>
        <p:blipFill>
          <a:blip r:embed="rId3"/>
          <a:stretch>
            <a:fillRect/>
          </a:stretch>
        </p:blipFill>
        <p:spPr>
          <a:xfrm>
            <a:off x="2411185" y="0"/>
            <a:ext cx="2053590" cy="6879527"/>
          </a:xfrm>
          <a:prstGeom prst="rect">
            <a:avLst/>
          </a:prstGeom>
        </p:spPr>
      </p:pic>
    </p:spTree>
    <p:extLst>
      <p:ext uri="{BB962C8B-B14F-4D97-AF65-F5344CB8AC3E}">
        <p14:creationId xmlns:p14="http://schemas.microsoft.com/office/powerpoint/2010/main" val="3142735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altLang="en-US" smtClean="0">
                <a:solidFill>
                  <a:schemeClr val="tx1"/>
                </a:solidFill>
              </a:rPr>
              <a:t>PCC Guidelines on Relationship Designators in Bib Records</a:t>
            </a:r>
          </a:p>
        </p:txBody>
      </p:sp>
      <p:sp>
        <p:nvSpPr>
          <p:cNvPr id="21507" name="Content Placeholder 2"/>
          <p:cNvSpPr>
            <a:spLocks noGrp="1"/>
          </p:cNvSpPr>
          <p:nvPr>
            <p:ph idx="1"/>
          </p:nvPr>
        </p:nvSpPr>
        <p:spPr>
          <a:xfrm>
            <a:off x="419100" y="2125245"/>
            <a:ext cx="11529060" cy="4231105"/>
          </a:xfrm>
        </p:spPr>
        <p:txBody>
          <a:bodyPr>
            <a:normAutofit fontScale="47500" lnSpcReduction="20000"/>
          </a:bodyPr>
          <a:lstStyle/>
          <a:p>
            <a:pPr>
              <a:lnSpc>
                <a:spcPct val="120000"/>
              </a:lnSpc>
              <a:spcAft>
                <a:spcPts val="1800"/>
              </a:spcAft>
            </a:pPr>
            <a:r>
              <a:rPr lang="en-US" altLang="en-US" sz="5100" dirty="0" smtClean="0"/>
              <a:t>If MARC 7XX field being used has the subfield $</a:t>
            </a:r>
            <a:r>
              <a:rPr lang="en-US" altLang="en-US" sz="5100" dirty="0" err="1" smtClean="0"/>
              <a:t>i</a:t>
            </a:r>
            <a:r>
              <a:rPr lang="en-US" altLang="en-US" sz="5100" dirty="0" smtClean="0"/>
              <a:t> defined, provide a relationship designator even if the MARC field coding otherwise already expresses a relationship </a:t>
            </a:r>
          </a:p>
          <a:p>
            <a:pPr>
              <a:lnSpc>
                <a:spcPct val="120000"/>
              </a:lnSpc>
              <a:spcBef>
                <a:spcPct val="0"/>
              </a:spcBef>
              <a:spcAft>
                <a:spcPts val="600"/>
              </a:spcAft>
              <a:buNone/>
            </a:pPr>
            <a:r>
              <a:rPr lang="en-US" altLang="en-US" dirty="0"/>
              <a:t>	</a:t>
            </a:r>
            <a:r>
              <a:rPr lang="en-US" altLang="en-US" sz="4600" dirty="0" smtClean="0"/>
              <a:t>700 1</a:t>
            </a:r>
            <a:r>
              <a:rPr lang="en-US" altLang="en-US" sz="4600" dirty="0" smtClean="0">
                <a:solidFill>
                  <a:srgbClr val="0000FF"/>
                </a:solidFill>
              </a:rPr>
              <a:t>2</a:t>
            </a:r>
            <a:r>
              <a:rPr lang="en-US" altLang="en-US" sz="4600" dirty="0" smtClean="0"/>
              <a:t> </a:t>
            </a:r>
            <a:r>
              <a:rPr lang="en-US" altLang="en-US" sz="4600" dirty="0" smtClean="0">
                <a:solidFill>
                  <a:srgbClr val="FF0000"/>
                </a:solidFill>
              </a:rPr>
              <a:t>$</a:t>
            </a:r>
            <a:r>
              <a:rPr lang="en-US" altLang="en-US" sz="4600" dirty="0" err="1" smtClean="0">
                <a:solidFill>
                  <a:srgbClr val="FF0000"/>
                </a:solidFill>
              </a:rPr>
              <a:t>i</a:t>
            </a:r>
            <a:r>
              <a:rPr lang="en-US" altLang="en-US" sz="4600" dirty="0" smtClean="0">
                <a:solidFill>
                  <a:srgbClr val="FF0000"/>
                </a:solidFill>
              </a:rPr>
              <a:t> </a:t>
            </a:r>
            <a:r>
              <a:rPr lang="en-US" altLang="en-US" sz="4600" dirty="0">
                <a:solidFill>
                  <a:srgbClr val="FF0000"/>
                </a:solidFill>
              </a:rPr>
              <a:t>Container of (work): </a:t>
            </a:r>
            <a:r>
              <a:rPr lang="en-US" altLang="en-US" sz="4600" dirty="0" smtClean="0"/>
              <a:t>$a </a:t>
            </a:r>
            <a:r>
              <a:rPr lang="en-US" altLang="en-US" sz="4600" dirty="0"/>
              <a:t>Brahms, Johannes, </a:t>
            </a:r>
            <a:r>
              <a:rPr lang="en-US" altLang="en-US" sz="4600" dirty="0" smtClean="0"/>
              <a:t>$d </a:t>
            </a:r>
            <a:r>
              <a:rPr lang="en-US" altLang="en-US" sz="4600" dirty="0"/>
              <a:t>1833-1897. </a:t>
            </a:r>
            <a:r>
              <a:rPr lang="en-US" altLang="en-US" sz="4600" dirty="0" smtClean="0"/>
              <a:t>$t </a:t>
            </a:r>
            <a:r>
              <a:rPr lang="en-US" altLang="en-US" sz="4600" dirty="0"/>
              <a:t>Sonatas, </a:t>
            </a:r>
            <a:r>
              <a:rPr lang="en-US" altLang="en-US" sz="4600" dirty="0" smtClean="0"/>
              <a:t>$m </a:t>
            </a:r>
            <a:r>
              <a:rPr lang="en-US" altLang="en-US" sz="4600" dirty="0"/>
              <a:t>clarinet, piano</a:t>
            </a:r>
            <a:r>
              <a:rPr lang="en-US" altLang="en-US" sz="4600" dirty="0" smtClean="0"/>
              <a:t>, 	  $n </a:t>
            </a:r>
            <a:r>
              <a:rPr lang="en-US" altLang="en-US" sz="4600" dirty="0"/>
              <a:t>op. 120. </a:t>
            </a:r>
          </a:p>
          <a:p>
            <a:pPr>
              <a:lnSpc>
                <a:spcPct val="120000"/>
              </a:lnSpc>
              <a:spcBef>
                <a:spcPct val="0"/>
              </a:spcBef>
              <a:spcAft>
                <a:spcPts val="300"/>
              </a:spcAft>
              <a:buNone/>
            </a:pPr>
            <a:r>
              <a:rPr lang="en-US" altLang="en-US" sz="4600" dirty="0"/>
              <a:t>	</a:t>
            </a:r>
            <a:r>
              <a:rPr lang="en-US" altLang="en-US" sz="4600" dirty="0" smtClean="0"/>
              <a:t>700 </a:t>
            </a:r>
            <a:r>
              <a:rPr lang="en-US" altLang="en-US" sz="4600" dirty="0"/>
              <a:t>1</a:t>
            </a:r>
            <a:r>
              <a:rPr lang="en-US" altLang="en-US" sz="4600" dirty="0">
                <a:solidFill>
                  <a:srgbClr val="0000FF"/>
                </a:solidFill>
              </a:rPr>
              <a:t>2</a:t>
            </a:r>
            <a:r>
              <a:rPr lang="en-US" altLang="en-US" sz="4600" dirty="0"/>
              <a:t> </a:t>
            </a:r>
            <a:r>
              <a:rPr lang="en-US" altLang="en-US" sz="4600" dirty="0">
                <a:solidFill>
                  <a:srgbClr val="FF0000"/>
                </a:solidFill>
              </a:rPr>
              <a:t>$</a:t>
            </a:r>
            <a:r>
              <a:rPr lang="en-US" altLang="en-US" sz="4600" dirty="0" err="1">
                <a:solidFill>
                  <a:srgbClr val="FF0000"/>
                </a:solidFill>
              </a:rPr>
              <a:t>i</a:t>
            </a:r>
            <a:r>
              <a:rPr lang="en-US" altLang="en-US" sz="4600" dirty="0">
                <a:solidFill>
                  <a:srgbClr val="FF0000"/>
                </a:solidFill>
              </a:rPr>
              <a:t> Container of </a:t>
            </a:r>
            <a:r>
              <a:rPr lang="en-US" altLang="en-US" sz="4600" dirty="0" smtClean="0">
                <a:solidFill>
                  <a:srgbClr val="FF0000"/>
                </a:solidFill>
              </a:rPr>
              <a:t>(expression): </a:t>
            </a:r>
            <a:r>
              <a:rPr lang="en-US" altLang="en-US" sz="4600" dirty="0" smtClean="0"/>
              <a:t>$a </a:t>
            </a:r>
            <a:r>
              <a:rPr lang="en-US" altLang="en-US" sz="4600" dirty="0"/>
              <a:t>Vaughan Williams, Ralph, </a:t>
            </a:r>
            <a:r>
              <a:rPr lang="en-US" altLang="en-US" sz="4600" dirty="0" smtClean="0"/>
              <a:t>$d </a:t>
            </a:r>
            <a:r>
              <a:rPr lang="en-US" altLang="en-US" sz="4600" dirty="0"/>
              <a:t>1872-1958. </a:t>
            </a:r>
            <a:r>
              <a:rPr lang="en-US" altLang="en-US" sz="4600" dirty="0" smtClean="0"/>
              <a:t>$t </a:t>
            </a:r>
            <a:r>
              <a:rPr lang="en-US" altLang="en-US" sz="4600" dirty="0"/>
              <a:t>Studies </a:t>
            </a:r>
            <a:r>
              <a:rPr lang="en-US" altLang="en-US" sz="4600" dirty="0" smtClean="0"/>
              <a:t>in 	  	  English </a:t>
            </a:r>
            <a:r>
              <a:rPr lang="en-US" altLang="en-US" sz="4600" dirty="0"/>
              <a:t>folk song; </a:t>
            </a:r>
            <a:r>
              <a:rPr lang="en-US" altLang="en-US" sz="4600" dirty="0" smtClean="0"/>
              <a:t>$o arranged</a:t>
            </a:r>
            <a:r>
              <a:rPr lang="en-US" altLang="en-US" sz="4600" dirty="0"/>
              <a:t>. </a:t>
            </a:r>
            <a:r>
              <a:rPr lang="it-IT" altLang="en-US" sz="4600" dirty="0"/>
              <a:t>	</a:t>
            </a:r>
          </a:p>
          <a:p>
            <a:pPr>
              <a:lnSpc>
                <a:spcPct val="120000"/>
              </a:lnSpc>
              <a:spcBef>
                <a:spcPct val="0"/>
              </a:spcBef>
              <a:spcAft>
                <a:spcPts val="600"/>
              </a:spcAft>
              <a:buNone/>
            </a:pPr>
            <a:r>
              <a:rPr lang="it-IT" altLang="en-US" sz="4600" dirty="0"/>
              <a:t>	700 1</a:t>
            </a:r>
            <a:r>
              <a:rPr lang="it-IT" altLang="en-US" sz="4600" dirty="0">
                <a:solidFill>
                  <a:srgbClr val="0000FF"/>
                </a:solidFill>
              </a:rPr>
              <a:t>2</a:t>
            </a:r>
            <a:r>
              <a:rPr lang="it-IT" altLang="en-US" sz="4600" dirty="0"/>
              <a:t> </a:t>
            </a:r>
            <a:r>
              <a:rPr lang="it-IT" altLang="en-US" sz="4600" dirty="0">
                <a:solidFill>
                  <a:srgbClr val="FF0000"/>
                </a:solidFill>
              </a:rPr>
              <a:t>$i Container of (work): </a:t>
            </a:r>
            <a:r>
              <a:rPr lang="it-IT" altLang="en-US" sz="4600" dirty="0" smtClean="0"/>
              <a:t>$a </a:t>
            </a:r>
            <a:r>
              <a:rPr lang="it-IT" altLang="en-US" sz="4600" dirty="0"/>
              <a:t>Milhaud, Darius, </a:t>
            </a:r>
            <a:r>
              <a:rPr lang="it-IT" altLang="en-US" sz="4600" dirty="0" smtClean="0"/>
              <a:t>$d </a:t>
            </a:r>
            <a:r>
              <a:rPr lang="it-IT" altLang="en-US" sz="4600" dirty="0"/>
              <a:t>1892-1974. </a:t>
            </a:r>
            <a:r>
              <a:rPr lang="it-IT" altLang="en-US" sz="4600" dirty="0" smtClean="0"/>
              <a:t>$t </a:t>
            </a:r>
            <a:r>
              <a:rPr lang="it-IT" altLang="en-US" sz="4600" dirty="0"/>
              <a:t>Duo concertant. </a:t>
            </a:r>
            <a:endParaRPr lang="it-IT" altLang="en-US" sz="4600" dirty="0" smtClean="0"/>
          </a:p>
          <a:p>
            <a:pPr>
              <a:spcBef>
                <a:spcPct val="0"/>
              </a:spcBef>
              <a:spcAft>
                <a:spcPts val="600"/>
              </a:spcAft>
              <a:buNone/>
            </a:pPr>
            <a:r>
              <a:rPr lang="it-IT" altLang="en-US" sz="2600" dirty="0"/>
              <a:t>	</a:t>
            </a:r>
            <a:r>
              <a:rPr lang="en-US" altLang="en-US" sz="2600" dirty="0" smtClean="0"/>
              <a:t>	</a:t>
            </a:r>
            <a:endParaRPr lang="en-US" altLang="en-US" sz="2600" dirty="0"/>
          </a:p>
          <a:p>
            <a:pPr>
              <a:buFont typeface="Wingdings" panose="05000000000000000000" pitchFamily="2" charset="2"/>
              <a:buNone/>
            </a:pPr>
            <a:r>
              <a:rPr lang="en-US" altLang="en-US" sz="2600" dirty="0" smtClean="0"/>
              <a:t>	</a:t>
            </a:r>
            <a:r>
              <a:rPr lang="en-US" altLang="en-US" sz="2600" i="1" dirty="0"/>
              <a:t>		      </a:t>
            </a:r>
          </a:p>
          <a:p>
            <a:pPr>
              <a:buFont typeface="Wingdings" panose="05000000000000000000" pitchFamily="2" charset="2"/>
              <a:buNone/>
            </a:pPr>
            <a:endParaRPr lang="en-US" altLang="en-US" sz="2500" dirty="0"/>
          </a:p>
          <a:p>
            <a:pPr>
              <a:buFont typeface="Wingdings" panose="05000000000000000000" pitchFamily="2" charset="2"/>
              <a:buNone/>
            </a:pPr>
            <a:endParaRPr lang="en-US" altLang="en-US" sz="2500" dirty="0"/>
          </a:p>
          <a:p>
            <a:pPr>
              <a:buFont typeface="Wingdings" panose="05000000000000000000" pitchFamily="2" charset="2"/>
              <a:buNone/>
            </a:pPr>
            <a:r>
              <a:rPr lang="en-US" altLang="en-US" dirty="0" smtClean="0"/>
              <a:t>	</a:t>
            </a:r>
          </a:p>
          <a:p>
            <a:endParaRPr lang="en-US" altLang="en-US" dirty="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4FCC88AE-E51E-483C-A357-99651F4E7FDA}" type="slidenum">
              <a:rPr lang="en-US" altLang="en-US">
                <a:solidFill>
                  <a:srgbClr val="000000"/>
                </a:solidFill>
              </a:rPr>
              <a:pPr eaLnBrk="1" hangingPunct="1"/>
              <a:t>20</a:t>
            </a:fld>
            <a:endParaRPr lang="en-US" altLang="en-US">
              <a:solidFill>
                <a:srgbClr val="000000"/>
              </a:solidFill>
            </a:endParaRPr>
          </a:p>
        </p:txBody>
      </p:sp>
    </p:spTree>
    <p:extLst>
      <p:ext uri="{BB962C8B-B14F-4D97-AF65-F5344CB8AC3E}">
        <p14:creationId xmlns:p14="http://schemas.microsoft.com/office/powerpoint/2010/main" val="1838486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direction?</a:t>
            </a:r>
            <a:endParaRPr lang="en-US" dirty="0"/>
          </a:p>
        </p:txBody>
      </p:sp>
      <p:sp>
        <p:nvSpPr>
          <p:cNvPr id="3" name="Content Placeholder 2"/>
          <p:cNvSpPr>
            <a:spLocks noGrp="1"/>
          </p:cNvSpPr>
          <p:nvPr>
            <p:ph idx="1"/>
          </p:nvPr>
        </p:nvSpPr>
        <p:spPr>
          <a:xfrm>
            <a:off x="838200" y="1595534"/>
            <a:ext cx="10515600" cy="4898571"/>
          </a:xfrm>
        </p:spPr>
        <p:txBody>
          <a:bodyPr>
            <a:normAutofit lnSpcReduction="10000"/>
          </a:bodyPr>
          <a:lstStyle/>
          <a:p>
            <a:pPr>
              <a:spcAft>
                <a:spcPts val="1000"/>
              </a:spcAft>
            </a:pPr>
            <a:r>
              <a:rPr lang="en-US" dirty="0" smtClean="0"/>
              <a:t>Definitions in Appendix J describe </a:t>
            </a:r>
            <a:r>
              <a:rPr lang="en-US" dirty="0" smtClean="0"/>
              <a:t>the entity that </a:t>
            </a:r>
            <a:r>
              <a:rPr lang="en-US" dirty="0" smtClean="0"/>
              <a:t>the designator points to, not what the </a:t>
            </a:r>
            <a:r>
              <a:rPr lang="en-US" dirty="0" smtClean="0"/>
              <a:t>bibliographi</a:t>
            </a:r>
            <a:r>
              <a:rPr lang="en-US" dirty="0" smtClean="0"/>
              <a:t>c </a:t>
            </a:r>
            <a:r>
              <a:rPr lang="en-US" dirty="0" smtClean="0"/>
              <a:t>record is describing in 245, 264, 300, etc.</a:t>
            </a:r>
            <a:endParaRPr lang="en-US" dirty="0" smtClean="0"/>
          </a:p>
          <a:p>
            <a:pPr marL="0" indent="0">
              <a:buNone/>
            </a:pPr>
            <a:r>
              <a:rPr lang="en-US" dirty="0" smtClean="0"/>
              <a:t>100 1</a:t>
            </a:r>
            <a:r>
              <a:rPr lang="en-US" dirty="0"/>
              <a:t>_ McCarthy, Cormac, </a:t>
            </a:r>
            <a:r>
              <a:rPr lang="en-US" dirty="0" smtClean="0"/>
              <a:t>$d </a:t>
            </a:r>
            <a:r>
              <a:rPr lang="en-US" dirty="0"/>
              <a:t>1933- </a:t>
            </a:r>
            <a:r>
              <a:rPr lang="en-US" dirty="0" smtClean="0"/>
              <a:t>$e </a:t>
            </a:r>
            <a:r>
              <a:rPr lang="en-US" dirty="0"/>
              <a:t>screenwriter</a:t>
            </a:r>
            <a:r>
              <a:rPr lang="en-US" dirty="0" smtClean="0"/>
              <a:t>.</a:t>
            </a:r>
            <a:endParaRPr lang="en-US" dirty="0"/>
          </a:p>
          <a:p>
            <a:pPr marL="0" indent="0">
              <a:buNone/>
            </a:pPr>
            <a:r>
              <a:rPr lang="en-US" dirty="0" smtClean="0"/>
              <a:t>245 14 </a:t>
            </a:r>
            <a:r>
              <a:rPr lang="en-US" dirty="0"/>
              <a:t>The counselor : </a:t>
            </a:r>
            <a:r>
              <a:rPr lang="en-US" dirty="0" smtClean="0"/>
              <a:t>$b </a:t>
            </a:r>
            <a:r>
              <a:rPr lang="en-US" dirty="0"/>
              <a:t>a screenplay / </a:t>
            </a:r>
            <a:r>
              <a:rPr lang="en-US" dirty="0" smtClean="0"/>
              <a:t>$c </a:t>
            </a:r>
            <a:r>
              <a:rPr lang="en-US" dirty="0"/>
              <a:t>Cormac McCarthy.</a:t>
            </a:r>
            <a:endParaRPr lang="en-US" sz="800" dirty="0"/>
          </a:p>
          <a:p>
            <a:pPr marL="0" indent="0">
              <a:buNone/>
            </a:pPr>
            <a:r>
              <a:rPr lang="en-US" dirty="0" smtClean="0"/>
              <a:t>730 0_ $</a:t>
            </a:r>
            <a:r>
              <a:rPr lang="en-US" dirty="0" err="1" smtClean="0"/>
              <a:t>i</a:t>
            </a:r>
            <a:r>
              <a:rPr lang="en-US" dirty="0" smtClean="0"/>
              <a:t> Screenplay </a:t>
            </a:r>
            <a:r>
              <a:rPr lang="en-US" dirty="0"/>
              <a:t>for motion picture (work</a:t>
            </a:r>
            <a:r>
              <a:rPr lang="en-US" dirty="0" smtClean="0"/>
              <a:t>): $a </a:t>
            </a:r>
            <a:r>
              <a:rPr lang="en-US" dirty="0"/>
              <a:t>Counselor (Motion </a:t>
            </a:r>
            <a:r>
              <a:rPr lang="en-US" dirty="0" smtClean="0"/>
              <a:t>	  picture : 2013)</a:t>
            </a:r>
          </a:p>
          <a:p>
            <a:pPr marL="0" indent="0">
              <a:buNone/>
            </a:pPr>
            <a:endParaRPr lang="en-US" sz="1000" dirty="0"/>
          </a:p>
          <a:p>
            <a:pPr marL="0" indent="0">
              <a:lnSpc>
                <a:spcPct val="100000"/>
              </a:lnSpc>
              <a:buNone/>
            </a:pPr>
            <a:r>
              <a:rPr lang="en-US" i="1" dirty="0" smtClean="0"/>
              <a:t>Definition</a:t>
            </a:r>
            <a:r>
              <a:rPr lang="en-US" dirty="0"/>
              <a:t>: A work </a:t>
            </a:r>
            <a:r>
              <a:rPr lang="en-US" i="1" dirty="0" smtClean="0">
                <a:solidFill>
                  <a:srgbClr val="FFC000"/>
                </a:solidFill>
              </a:rPr>
              <a:t>[Counselor (Motion picture : 2013)] </a:t>
            </a:r>
            <a:r>
              <a:rPr lang="en-US" dirty="0" smtClean="0"/>
              <a:t>that </a:t>
            </a:r>
            <a:r>
              <a:rPr lang="en-US" dirty="0"/>
              <a:t>uses the text </a:t>
            </a:r>
            <a:r>
              <a:rPr lang="en-US" i="1" dirty="0" smtClean="0">
                <a:solidFill>
                  <a:srgbClr val="FFC000"/>
                </a:solidFill>
              </a:rPr>
              <a:t>[McCarthy’s script The counselor] </a:t>
            </a:r>
            <a:r>
              <a:rPr lang="en-US" dirty="0" smtClean="0"/>
              <a:t>as </a:t>
            </a:r>
            <a:r>
              <a:rPr lang="en-US" dirty="0"/>
              <a:t>a screenplay for a </a:t>
            </a:r>
            <a:r>
              <a:rPr lang="en-US" dirty="0" smtClean="0"/>
              <a:t>motion picture</a:t>
            </a:r>
            <a:r>
              <a:rPr lang="en-US" dirty="0"/>
              <a:t>.</a:t>
            </a:r>
          </a:p>
        </p:txBody>
      </p:sp>
      <p:sp>
        <p:nvSpPr>
          <p:cNvPr id="4" name="Slide Number Placeholder 3"/>
          <p:cNvSpPr>
            <a:spLocks noGrp="1"/>
          </p:cNvSpPr>
          <p:nvPr>
            <p:ph type="sldNum" sz="quarter" idx="12"/>
          </p:nvPr>
        </p:nvSpPr>
        <p:spPr/>
        <p:txBody>
          <a:bodyPr/>
          <a:lstStyle/>
          <a:p>
            <a:pPr>
              <a:defRPr/>
            </a:pPr>
            <a:fld id="{A2754302-D5F6-4D50-A3DF-D9D3435DFC10}"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3399177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838200"/>
          </a:xfrm>
        </p:spPr>
        <p:txBody>
          <a:bodyPr>
            <a:normAutofit fontScale="90000"/>
          </a:bodyPr>
          <a:lstStyle/>
          <a:p>
            <a:r>
              <a:rPr lang="en-US" dirty="0" smtClean="0"/>
              <a:t>Many designators changed in April 2014 </a:t>
            </a:r>
            <a:endParaRPr lang="en-US" dirty="0"/>
          </a:p>
        </p:txBody>
      </p:sp>
      <p:sp>
        <p:nvSpPr>
          <p:cNvPr id="3" name="Content Placeholder 2"/>
          <p:cNvSpPr>
            <a:spLocks noGrp="1"/>
          </p:cNvSpPr>
          <p:nvPr>
            <p:ph idx="1"/>
          </p:nvPr>
        </p:nvSpPr>
        <p:spPr>
          <a:xfrm>
            <a:off x="1981200" y="1143000"/>
            <a:ext cx="8843554" cy="5334000"/>
          </a:xfrm>
        </p:spPr>
        <p:txBody>
          <a:bodyPr>
            <a:normAutofit fontScale="92500"/>
          </a:bodyPr>
          <a:lstStyle/>
          <a:p>
            <a:r>
              <a:rPr lang="en-US" dirty="0" smtClean="0"/>
              <a:t>In the April 2014 update to RDA, numerous changes were made to existing designators, and many new ones were added. Be sure to check the current lists in RDA Appendixes I-K.  Correct obsolete relationship designators found in copy.</a:t>
            </a:r>
          </a:p>
          <a:p>
            <a:r>
              <a:rPr lang="en-US" dirty="0" smtClean="0"/>
              <a:t>Change examples:</a:t>
            </a:r>
          </a:p>
          <a:p>
            <a:pPr>
              <a:buNone/>
            </a:pPr>
            <a:r>
              <a:rPr lang="en-US" dirty="0" smtClean="0"/>
              <a:t>	editor of compilation </a:t>
            </a:r>
            <a:r>
              <a:rPr lang="en-US" dirty="0" smtClean="0">
                <a:sym typeface="Wingdings" pitchFamily="2" charset="2"/>
              </a:rPr>
              <a:t> editor</a:t>
            </a:r>
            <a:endParaRPr lang="en-US" dirty="0" smtClean="0"/>
          </a:p>
          <a:p>
            <a:pPr>
              <a:buNone/>
            </a:pPr>
            <a:r>
              <a:rPr lang="en-US" dirty="0" smtClean="0"/>
              <a:t>	contains (work) </a:t>
            </a:r>
            <a:r>
              <a:rPr lang="en-US" dirty="0" smtClean="0">
                <a:sym typeface="Wingdings" pitchFamily="2" charset="2"/>
              </a:rPr>
              <a:t> container of (work)</a:t>
            </a:r>
            <a:endParaRPr lang="en-US" dirty="0" smtClean="0"/>
          </a:p>
          <a:p>
            <a:pPr>
              <a:buNone/>
            </a:pPr>
            <a:r>
              <a:rPr lang="en-US" dirty="0" smtClean="0"/>
              <a:t>	continues (work)  </a:t>
            </a:r>
            <a:r>
              <a:rPr lang="en-US" dirty="0" smtClean="0">
                <a:sym typeface="Wingdings" pitchFamily="2" charset="2"/>
              </a:rPr>
              <a:t>  </a:t>
            </a:r>
            <a:r>
              <a:rPr lang="en-US" dirty="0" smtClean="0"/>
              <a:t>continuation of (work)</a:t>
            </a:r>
          </a:p>
          <a:p>
            <a:pPr>
              <a:buNone/>
            </a:pPr>
            <a:r>
              <a:rPr lang="en-US" dirty="0" smtClean="0"/>
              <a:t>	supersedes (work) </a:t>
            </a:r>
            <a:r>
              <a:rPr lang="en-US" dirty="0" smtClean="0">
                <a:sym typeface="Wingdings" pitchFamily="2" charset="2"/>
              </a:rPr>
              <a:t> replacement of (work)</a:t>
            </a:r>
          </a:p>
          <a:p>
            <a:pPr>
              <a:buNone/>
            </a:pPr>
            <a:r>
              <a:rPr lang="en-US" dirty="0" smtClean="0">
                <a:sym typeface="Wingdings" pitchFamily="2" charset="2"/>
              </a:rPr>
              <a:t>	</a:t>
            </a:r>
            <a:r>
              <a:rPr lang="en-US" dirty="0" smtClean="0"/>
              <a:t>adapted as a motion picture (work) </a:t>
            </a:r>
            <a:r>
              <a:rPr lang="en-US" dirty="0" smtClean="0">
                <a:sym typeface="Wingdings" pitchFamily="2" charset="2"/>
              </a:rPr>
              <a:t> </a:t>
            </a:r>
            <a:r>
              <a:rPr lang="en-US" dirty="0" smtClean="0"/>
              <a:t>adapted as motion picture (work)</a:t>
            </a:r>
            <a:endParaRPr lang="en-US" dirty="0" smtClean="0">
              <a:sym typeface="Wingdings" pitchFamily="2" charset="2"/>
            </a:endParaRPr>
          </a:p>
          <a:p>
            <a:pPr>
              <a:buNone/>
            </a:pPr>
            <a:r>
              <a:rPr lang="en-US" dirty="0" smtClean="0">
                <a:sym typeface="Wingdings" pitchFamily="2" charset="2"/>
              </a:rPr>
              <a:t>	</a:t>
            </a:r>
            <a:endParaRPr lang="en-US" dirty="0"/>
          </a:p>
        </p:txBody>
      </p:sp>
      <p:sp>
        <p:nvSpPr>
          <p:cNvPr id="4" name="Slide Number Placeholder 3"/>
          <p:cNvSpPr>
            <a:spLocks noGrp="1"/>
          </p:cNvSpPr>
          <p:nvPr>
            <p:ph type="sldNum" sz="quarter" idx="12"/>
          </p:nvPr>
        </p:nvSpPr>
        <p:spPr/>
        <p:txBody>
          <a:bodyPr/>
          <a:lstStyle/>
          <a:p>
            <a:fld id="{CE14B45F-95F4-4547-87A1-3E0CDC93B7D5}" type="slidenum">
              <a:rPr lang="en-US" smtClean="0"/>
              <a:pPr/>
              <a:t>22</a:t>
            </a:fld>
            <a:endParaRPr lang="en-US"/>
          </a:p>
        </p:txBody>
      </p:sp>
    </p:spTree>
    <p:extLst>
      <p:ext uri="{BB962C8B-B14F-4D97-AF65-F5344CB8AC3E}">
        <p14:creationId xmlns:p14="http://schemas.microsoft.com/office/powerpoint/2010/main" val="898809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19" y="0"/>
            <a:ext cx="11411339" cy="1325563"/>
          </a:xfrm>
        </p:spPr>
        <p:txBody>
          <a:bodyPr/>
          <a:lstStyle/>
          <a:p>
            <a:pPr algn="ctr"/>
            <a:r>
              <a:rPr lang="en-US" dirty="0" smtClean="0"/>
              <a:t>Any obsolete designators? Any errors to correct?</a:t>
            </a:r>
            <a:endParaRPr lang="en-US" dirty="0"/>
          </a:p>
        </p:txBody>
      </p:sp>
      <p:pic>
        <p:nvPicPr>
          <p:cNvPr id="4" name="Content Placeholder 3"/>
          <p:cNvPicPr>
            <a:picLocks noGrp="1" noChangeAspect="1"/>
          </p:cNvPicPr>
          <p:nvPr>
            <p:ph idx="1"/>
          </p:nvPr>
        </p:nvPicPr>
        <p:blipFill>
          <a:blip r:embed="rId3"/>
          <a:stretch>
            <a:fillRect/>
          </a:stretch>
        </p:blipFill>
        <p:spPr>
          <a:xfrm>
            <a:off x="73150" y="1252150"/>
            <a:ext cx="12056078" cy="2063972"/>
          </a:xfrm>
          <a:prstGeom prst="rect">
            <a:avLst/>
          </a:prstGeom>
        </p:spPr>
      </p:pic>
      <p:pic>
        <p:nvPicPr>
          <p:cNvPr id="5" name="Picture 4"/>
          <p:cNvPicPr>
            <a:picLocks noChangeAspect="1"/>
          </p:cNvPicPr>
          <p:nvPr/>
        </p:nvPicPr>
        <p:blipFill>
          <a:blip r:embed="rId4"/>
          <a:stretch>
            <a:fillRect/>
          </a:stretch>
        </p:blipFill>
        <p:spPr>
          <a:xfrm>
            <a:off x="2185599" y="3660447"/>
            <a:ext cx="6029325" cy="790575"/>
          </a:xfrm>
          <a:prstGeom prst="rect">
            <a:avLst/>
          </a:prstGeom>
        </p:spPr>
      </p:pic>
      <p:pic>
        <p:nvPicPr>
          <p:cNvPr id="6" name="Picture 5"/>
          <p:cNvPicPr>
            <a:picLocks noChangeAspect="1"/>
          </p:cNvPicPr>
          <p:nvPr/>
        </p:nvPicPr>
        <p:blipFill>
          <a:blip r:embed="rId5"/>
          <a:stretch>
            <a:fillRect/>
          </a:stretch>
        </p:blipFill>
        <p:spPr>
          <a:xfrm>
            <a:off x="1465100" y="4795347"/>
            <a:ext cx="8515350" cy="1866900"/>
          </a:xfrm>
          <a:prstGeom prst="rect">
            <a:avLst/>
          </a:prstGeom>
        </p:spPr>
      </p:pic>
    </p:spTree>
    <p:extLst>
      <p:ext uri="{BB962C8B-B14F-4D97-AF65-F5344CB8AC3E}">
        <p14:creationId xmlns:p14="http://schemas.microsoft.com/office/powerpoint/2010/main" val="1184068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Exercises</a:t>
            </a:r>
            <a:endParaRPr lang="en-US" dirty="0"/>
          </a:p>
        </p:txBody>
      </p:sp>
      <p:sp>
        <p:nvSpPr>
          <p:cNvPr id="3" name="Content Placeholder 2"/>
          <p:cNvSpPr>
            <a:spLocks noGrp="1"/>
          </p:cNvSpPr>
          <p:nvPr>
            <p:ph idx="1"/>
          </p:nvPr>
        </p:nvSpPr>
        <p:spPr/>
        <p:txBody>
          <a:bodyPr/>
          <a:lstStyle/>
          <a:p>
            <a:r>
              <a:rPr lang="en-US" dirty="0" smtClean="0"/>
              <a:t>You have been given printouts of OCLC records and lists of relationship designators from RDA Appendices I and J.  Relationship designators have been removed from the OCLC records.</a:t>
            </a:r>
          </a:p>
          <a:p>
            <a:r>
              <a:rPr lang="en-US" dirty="0" smtClean="0"/>
              <a:t>The next slide shows a few MARC relator terms that are not in RDA.</a:t>
            </a:r>
          </a:p>
          <a:p>
            <a:r>
              <a:rPr lang="en-US" dirty="0" smtClean="0"/>
              <a:t>For each access point in the OCLC records (1XX, 7XX) determine which, if any, relationship designators or relator terms, should be added to them.</a:t>
            </a:r>
          </a:p>
          <a:p>
            <a:r>
              <a:rPr lang="en-US" smtClean="0"/>
              <a:t>Note which </a:t>
            </a:r>
            <a:r>
              <a:rPr lang="en-US" dirty="0" smtClean="0"/>
              <a:t>MARC coding and punctuation you would use with each designator.  </a:t>
            </a:r>
            <a:endParaRPr lang="en-US" dirty="0"/>
          </a:p>
        </p:txBody>
      </p:sp>
    </p:spTree>
    <p:extLst>
      <p:ext uri="{BB962C8B-B14F-4D97-AF65-F5344CB8AC3E}">
        <p14:creationId xmlns:p14="http://schemas.microsoft.com/office/powerpoint/2010/main" val="3989233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785326"/>
            <a:ext cx="6044184" cy="4681728"/>
          </a:xfrm>
          <a:prstGeom prst="rect">
            <a:avLst/>
          </a:prstGeom>
        </p:spPr>
      </p:pic>
      <p:pic>
        <p:nvPicPr>
          <p:cNvPr id="4" name="Picture 3"/>
          <p:cNvPicPr>
            <a:picLocks noChangeAspect="1"/>
          </p:cNvPicPr>
          <p:nvPr/>
        </p:nvPicPr>
        <p:blipFill>
          <a:blip r:embed="rId4"/>
          <a:stretch>
            <a:fillRect/>
          </a:stretch>
        </p:blipFill>
        <p:spPr>
          <a:xfrm>
            <a:off x="6028944" y="1371599"/>
            <a:ext cx="6163056" cy="4315968"/>
          </a:xfrm>
          <a:prstGeom prst="rect">
            <a:avLst/>
          </a:prstGeom>
        </p:spPr>
      </p:pic>
    </p:spTree>
    <p:extLst>
      <p:ext uri="{BB962C8B-B14F-4D97-AF65-F5344CB8AC3E}">
        <p14:creationId xmlns:p14="http://schemas.microsoft.com/office/powerpoint/2010/main" val="228012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smtClean="0">
                <a:solidFill>
                  <a:schemeClr val="tx1"/>
                </a:solidFill>
              </a:rPr>
              <a:t>Relationship Designators in RDA</a:t>
            </a:r>
          </a:p>
        </p:txBody>
      </p:sp>
      <p:sp>
        <p:nvSpPr>
          <p:cNvPr id="13315" name="Content Placeholder 2"/>
          <p:cNvSpPr>
            <a:spLocks noGrp="1"/>
          </p:cNvSpPr>
          <p:nvPr>
            <p:ph idx="1"/>
          </p:nvPr>
        </p:nvSpPr>
        <p:spPr>
          <a:xfrm>
            <a:off x="1250302" y="1524000"/>
            <a:ext cx="10103497" cy="5105400"/>
          </a:xfrm>
        </p:spPr>
        <p:txBody>
          <a:bodyPr>
            <a:normAutofit fontScale="92500"/>
          </a:bodyPr>
          <a:lstStyle/>
          <a:p>
            <a:r>
              <a:rPr lang="en-US" dirty="0" smtClean="0"/>
              <a:t>A designator (i.e., a term/phrase) that indicates the nature of the relationship between entities represented by authorized access points, identifiers, and/or descriptions. Four main types of relationships:</a:t>
            </a:r>
          </a:p>
          <a:p>
            <a:r>
              <a:rPr lang="en-US" altLang="en-US" dirty="0" smtClean="0"/>
              <a:t>Between works, expressions, manifestations, and items and persons, families, and corporate bodies – </a:t>
            </a:r>
            <a:r>
              <a:rPr lang="en-US" altLang="en-US" i="1" dirty="0" smtClean="0">
                <a:solidFill>
                  <a:srgbClr val="FF0000"/>
                </a:solidFill>
              </a:rPr>
              <a:t>FRBR Group 1 - Group 2 relationships</a:t>
            </a:r>
            <a:r>
              <a:rPr lang="en-US" altLang="en-US" dirty="0" smtClean="0"/>
              <a:t> </a:t>
            </a:r>
            <a:r>
              <a:rPr lang="en-US" altLang="en-US" dirty="0"/>
              <a:t>(RDA 18.1.6, 18.4.1, 18.5, Appendix </a:t>
            </a:r>
            <a:r>
              <a:rPr lang="en-US" altLang="en-US" dirty="0" smtClean="0"/>
              <a:t>I)</a:t>
            </a:r>
          </a:p>
          <a:p>
            <a:r>
              <a:rPr lang="en-US" altLang="en-US" dirty="0" smtClean="0"/>
              <a:t>Between works and what the works are about (subject relationships) – </a:t>
            </a:r>
            <a:r>
              <a:rPr lang="en-US" altLang="en-US" i="1" dirty="0" smtClean="0">
                <a:solidFill>
                  <a:srgbClr val="FF0000"/>
                </a:solidFill>
              </a:rPr>
              <a:t>FRBR Group 1 - Group 3 relationships</a:t>
            </a:r>
            <a:r>
              <a:rPr lang="en-US" altLang="en-US" dirty="0" smtClean="0"/>
              <a:t> (RDA 23.1.5, 23.5, Appendix M)</a:t>
            </a:r>
          </a:p>
          <a:p>
            <a:r>
              <a:rPr lang="en-US" altLang="en-US" dirty="0" smtClean="0"/>
              <a:t>Between works, expressions, manifestations, and items – </a:t>
            </a:r>
            <a:r>
              <a:rPr lang="en-US" altLang="en-US" i="1" dirty="0" smtClean="0">
                <a:solidFill>
                  <a:srgbClr val="FF0000"/>
                </a:solidFill>
              </a:rPr>
              <a:t>FRBR Group 1 - Group 1 relationships</a:t>
            </a:r>
            <a:r>
              <a:rPr lang="en-US" altLang="en-US" dirty="0" smtClean="0"/>
              <a:t> </a:t>
            </a:r>
            <a:r>
              <a:rPr lang="en-US" altLang="en-US" dirty="0"/>
              <a:t>(RDA 24.1.5, 24.4, 24.5, Appendix J )</a:t>
            </a:r>
            <a:endParaRPr lang="en-US" altLang="en-US" dirty="0" smtClean="0"/>
          </a:p>
          <a:p>
            <a:r>
              <a:rPr lang="en-US" altLang="en-US" dirty="0" smtClean="0"/>
              <a:t>Between persons, families, and corporate bodies – </a:t>
            </a:r>
            <a:r>
              <a:rPr lang="en-US" altLang="en-US" i="1" dirty="0" smtClean="0">
                <a:solidFill>
                  <a:srgbClr val="FF0000"/>
                </a:solidFill>
              </a:rPr>
              <a:t>FRBR Group 2 - Group 2 relationships</a:t>
            </a:r>
            <a:r>
              <a:rPr lang="en-US" altLang="en-US" i="1" dirty="0" smtClean="0"/>
              <a:t> </a:t>
            </a:r>
            <a:r>
              <a:rPr lang="en-US" altLang="en-US" dirty="0"/>
              <a:t>(RDA 29.1.5, 29.4, 29.5, Appendix </a:t>
            </a:r>
            <a:r>
              <a:rPr lang="en-US" altLang="en-US" dirty="0" smtClean="0"/>
              <a:t>K)</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C4CA484C-8C84-4966-A32F-5BA070ABB9C9}" type="slidenum">
              <a:rPr lang="en-US" altLang="en-US">
                <a:solidFill>
                  <a:srgbClr val="000000"/>
                </a:solidFill>
              </a:rPr>
              <a:pPr eaLnBrk="1" hangingPunct="1"/>
              <a:t>3</a:t>
            </a:fld>
            <a:endParaRPr lang="en-US" altLang="en-US">
              <a:solidFill>
                <a:srgbClr val="000000"/>
              </a:solidFill>
            </a:endParaRPr>
          </a:p>
        </p:txBody>
      </p:sp>
    </p:spTree>
    <p:extLst>
      <p:ext uri="{BB962C8B-B14F-4D97-AF65-F5344CB8AC3E}">
        <p14:creationId xmlns:p14="http://schemas.microsoft.com/office/powerpoint/2010/main" val="77190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smtClean="0">
                <a:solidFill>
                  <a:schemeClr val="tx1"/>
                </a:solidFill>
              </a:rPr>
              <a:t>Relationship Designators in RDA</a:t>
            </a:r>
          </a:p>
        </p:txBody>
      </p:sp>
      <p:sp>
        <p:nvSpPr>
          <p:cNvPr id="13315" name="Content Placeholder 2"/>
          <p:cNvSpPr>
            <a:spLocks noGrp="1"/>
          </p:cNvSpPr>
          <p:nvPr>
            <p:ph idx="1"/>
          </p:nvPr>
        </p:nvSpPr>
        <p:spPr>
          <a:xfrm>
            <a:off x="1250302" y="1524000"/>
            <a:ext cx="10103497" cy="5105400"/>
          </a:xfrm>
        </p:spPr>
        <p:txBody>
          <a:bodyPr>
            <a:normAutofit/>
          </a:bodyPr>
          <a:lstStyle/>
          <a:p>
            <a:r>
              <a:rPr lang="en-US" altLang="en-US" dirty="0" smtClean="0"/>
              <a:t>Relationship designators are not core in RDA, but PCC has developed best practice guidelines for bibs and authorities, and has made their use mandatory in some cases</a:t>
            </a:r>
          </a:p>
          <a:p>
            <a:r>
              <a:rPr lang="en-US" altLang="en-US" dirty="0" smtClean="0"/>
              <a:t>Although developed for RDA, you may use relationship designators in non-RDA records. “Hybrid record” guidelines are available </a:t>
            </a:r>
            <a:r>
              <a:rPr lang="en-US" altLang="en-US" dirty="0"/>
              <a:t>from PCC at </a:t>
            </a:r>
            <a:r>
              <a:rPr lang="en-US" altLang="en-US" dirty="0">
                <a:hlinkClick r:id="rId3"/>
              </a:rPr>
              <a:t>http://</a:t>
            </a:r>
            <a:r>
              <a:rPr lang="en-US" altLang="en-US" dirty="0" smtClean="0">
                <a:hlinkClick r:id="rId3"/>
              </a:rPr>
              <a:t>www.loc.gov/aba/pcc/rda/PCC%20RDA%20guidelines/Post-RDA-Implementation-Guidelines.html</a:t>
            </a:r>
            <a:r>
              <a:rPr lang="en-US" altLang="en-US" dirty="0" smtClean="0"/>
              <a:t>: </a:t>
            </a:r>
            <a:r>
              <a:rPr lang="en-US" altLang="en-US" i="1" dirty="0" smtClean="0"/>
              <a:t>“</a:t>
            </a:r>
            <a:r>
              <a:rPr lang="en-US" i="1" dirty="0"/>
              <a:t>Feel free to add approved RDA relationship designators to </a:t>
            </a:r>
            <a:r>
              <a:rPr lang="en-US" i="1" dirty="0" smtClean="0"/>
              <a:t>any access points.”</a:t>
            </a:r>
            <a:endParaRPr lang="en-US" altLang="en-US" i="1" dirty="0" smtClean="0"/>
          </a:p>
          <a:p>
            <a:pPr marL="0" indent="0">
              <a:buNone/>
            </a:pPr>
            <a:endParaRPr lang="en-US" altLang="en-US" dirty="0" smtClean="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C4CA484C-8C84-4966-A32F-5BA070ABB9C9}" type="slidenum">
              <a:rPr lang="en-US" altLang="en-US">
                <a:solidFill>
                  <a:srgbClr val="000000"/>
                </a:solidFill>
              </a:rPr>
              <a:pPr eaLnBrk="1" hangingPunct="1"/>
              <a:t>4</a:t>
            </a:fld>
            <a:endParaRPr lang="en-US" altLang="en-US">
              <a:solidFill>
                <a:srgbClr val="000000"/>
              </a:solidFill>
            </a:endParaRPr>
          </a:p>
        </p:txBody>
      </p:sp>
    </p:spTree>
    <p:extLst>
      <p:ext uri="{BB962C8B-B14F-4D97-AF65-F5344CB8AC3E}">
        <p14:creationId xmlns:p14="http://schemas.microsoft.com/office/powerpoint/2010/main" val="65894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83" y="0"/>
            <a:ext cx="10515600" cy="1325563"/>
          </a:xfrm>
        </p:spPr>
        <p:txBody>
          <a:bodyPr/>
          <a:lstStyle/>
          <a:p>
            <a:r>
              <a:rPr lang="en-US" dirty="0" smtClean="0"/>
              <a:t>MARC Coding</a:t>
            </a:r>
            <a:endParaRPr lang="en-US" dirty="0"/>
          </a:p>
        </p:txBody>
      </p:sp>
      <p:sp>
        <p:nvSpPr>
          <p:cNvPr id="3" name="Content Placeholder 2"/>
          <p:cNvSpPr>
            <a:spLocks noGrp="1"/>
          </p:cNvSpPr>
          <p:nvPr>
            <p:ph idx="1"/>
          </p:nvPr>
        </p:nvSpPr>
        <p:spPr>
          <a:xfrm>
            <a:off x="820783" y="1062446"/>
            <a:ext cx="10747621" cy="5795554"/>
          </a:xfrm>
        </p:spPr>
        <p:txBody>
          <a:bodyPr>
            <a:normAutofit fontScale="92500" lnSpcReduction="10000"/>
          </a:bodyPr>
          <a:lstStyle/>
          <a:p>
            <a:r>
              <a:rPr lang="en-US" altLang="en-US" dirty="0"/>
              <a:t>Appendix </a:t>
            </a:r>
            <a:r>
              <a:rPr lang="en-US" altLang="en-US" dirty="0" smtClean="0"/>
              <a:t>I designators</a:t>
            </a:r>
          </a:p>
          <a:p>
            <a:pPr lvl="1"/>
            <a:r>
              <a:rPr lang="en-US" altLang="en-US" dirty="0" smtClean="0"/>
              <a:t>Use $e in 100, 110, 700, 710; use $j in 111 and 711</a:t>
            </a:r>
          </a:p>
          <a:p>
            <a:pPr lvl="1"/>
            <a:r>
              <a:rPr lang="en-US" altLang="en-US" dirty="0" smtClean="0"/>
              <a:t>Put $e and $j after the access point</a:t>
            </a:r>
          </a:p>
          <a:p>
            <a:pPr lvl="1"/>
            <a:r>
              <a:rPr lang="en-US" dirty="0"/>
              <a:t>Copy designators exactly as found in RDA Appendix </a:t>
            </a:r>
            <a:r>
              <a:rPr lang="en-US" dirty="0" smtClean="0"/>
              <a:t>I, </a:t>
            </a:r>
            <a:r>
              <a:rPr lang="en-US" dirty="0"/>
              <a:t>including parentheticals such as </a:t>
            </a:r>
            <a:r>
              <a:rPr lang="en-US" i="1" dirty="0" smtClean="0"/>
              <a:t>(</a:t>
            </a:r>
            <a:r>
              <a:rPr lang="en-US" i="1" dirty="0"/>
              <a:t>expression</a:t>
            </a:r>
            <a:r>
              <a:rPr lang="en-US" i="1" dirty="0" smtClean="0"/>
              <a:t>) </a:t>
            </a:r>
            <a:r>
              <a:rPr lang="en-US" dirty="0" smtClean="0"/>
              <a:t>and</a:t>
            </a:r>
            <a:r>
              <a:rPr lang="en-US" i="1" dirty="0" smtClean="0"/>
              <a:t> (item)</a:t>
            </a:r>
            <a:endParaRPr lang="en-US" i="1" dirty="0"/>
          </a:p>
          <a:p>
            <a:pPr marL="914400" lvl="2" indent="0">
              <a:buNone/>
            </a:pPr>
            <a:r>
              <a:rPr lang="en-US" altLang="en-US" dirty="0" smtClean="0"/>
              <a:t>700 1</a:t>
            </a:r>
            <a:r>
              <a:rPr lang="en-US" altLang="en-US" dirty="0"/>
              <a:t># </a:t>
            </a:r>
            <a:r>
              <a:rPr lang="en-US" altLang="en-US" dirty="0" smtClean="0"/>
              <a:t> Bacharach</a:t>
            </a:r>
            <a:r>
              <a:rPr lang="en-US" altLang="en-US" dirty="0"/>
              <a:t>, Burt</a:t>
            </a:r>
            <a:r>
              <a:rPr lang="en-US" altLang="en-US" dirty="0">
                <a:solidFill>
                  <a:srgbClr val="FF0000"/>
                </a:solidFill>
              </a:rPr>
              <a:t>, </a:t>
            </a:r>
            <a:r>
              <a:rPr lang="en-US" altLang="en-US" dirty="0" smtClean="0">
                <a:solidFill>
                  <a:srgbClr val="FF0000"/>
                </a:solidFill>
              </a:rPr>
              <a:t>$e </a:t>
            </a:r>
            <a:r>
              <a:rPr lang="en-US" altLang="en-US" dirty="0">
                <a:solidFill>
                  <a:srgbClr val="FF0000"/>
                </a:solidFill>
              </a:rPr>
              <a:t>composer (expression</a:t>
            </a:r>
            <a:r>
              <a:rPr lang="en-US" altLang="en-US" dirty="0" smtClean="0">
                <a:solidFill>
                  <a:srgbClr val="FF0000"/>
                </a:solidFill>
              </a:rPr>
              <a:t>)</a:t>
            </a:r>
          </a:p>
          <a:p>
            <a:pPr marL="914400" lvl="2" indent="0">
              <a:buNone/>
            </a:pPr>
            <a:r>
              <a:rPr lang="en-US" altLang="en-US" dirty="0"/>
              <a:t>700 1# </a:t>
            </a:r>
            <a:r>
              <a:rPr lang="en-US" altLang="en-US" dirty="0" smtClean="0"/>
              <a:t> </a:t>
            </a:r>
            <a:r>
              <a:rPr lang="en-US" altLang="en-US" dirty="0" err="1" smtClean="0"/>
              <a:t>Voinquel</a:t>
            </a:r>
            <a:r>
              <a:rPr lang="en-US" altLang="en-US" dirty="0"/>
              <a:t>, Raymond, </a:t>
            </a:r>
            <a:r>
              <a:rPr lang="en-US" altLang="en-US" dirty="0" smtClean="0"/>
              <a:t>$d </a:t>
            </a:r>
            <a:r>
              <a:rPr lang="en-US" altLang="en-US" dirty="0"/>
              <a:t>1912- </a:t>
            </a:r>
            <a:r>
              <a:rPr lang="en-US" altLang="en-US" dirty="0" smtClean="0">
                <a:solidFill>
                  <a:srgbClr val="FF0000"/>
                </a:solidFill>
              </a:rPr>
              <a:t>$e </a:t>
            </a:r>
            <a:r>
              <a:rPr lang="en-US" altLang="en-US" dirty="0">
                <a:solidFill>
                  <a:srgbClr val="FF0000"/>
                </a:solidFill>
              </a:rPr>
              <a:t>dedicatee (item)</a:t>
            </a:r>
            <a:endParaRPr lang="en-US" altLang="en-US" dirty="0" smtClean="0">
              <a:solidFill>
                <a:srgbClr val="FF0000"/>
              </a:solidFill>
            </a:endParaRPr>
          </a:p>
          <a:p>
            <a:pPr lvl="1"/>
            <a:r>
              <a:rPr lang="en-US" altLang="en-US" dirty="0" smtClean="0"/>
              <a:t>Precede first $e/$j with a comma </a:t>
            </a:r>
            <a:r>
              <a:rPr lang="en-US" altLang="en-US" i="1" dirty="0" smtClean="0"/>
              <a:t>unless</a:t>
            </a:r>
            <a:r>
              <a:rPr lang="en-US" altLang="en-US" dirty="0" smtClean="0"/>
              <a:t> the access point ends with a hyphen</a:t>
            </a:r>
          </a:p>
          <a:p>
            <a:pPr marL="914400" lvl="2" indent="0">
              <a:buNone/>
            </a:pPr>
            <a:r>
              <a:rPr lang="en-US" altLang="en-US" dirty="0" smtClean="0"/>
              <a:t>110 2</a:t>
            </a:r>
            <a:r>
              <a:rPr lang="en-US" altLang="en-US" dirty="0"/>
              <a:t># </a:t>
            </a:r>
            <a:r>
              <a:rPr lang="en-US" altLang="en-US" dirty="0" smtClean="0"/>
              <a:t> Northwest </a:t>
            </a:r>
            <a:r>
              <a:rPr lang="en-US" altLang="en-US" dirty="0"/>
              <a:t>Mapping Service</a:t>
            </a:r>
            <a:r>
              <a:rPr lang="en-US" altLang="en-US" dirty="0">
                <a:solidFill>
                  <a:srgbClr val="FF0000"/>
                </a:solidFill>
              </a:rPr>
              <a:t>, </a:t>
            </a:r>
            <a:r>
              <a:rPr lang="en-US" altLang="en-US" dirty="0" smtClean="0">
                <a:solidFill>
                  <a:srgbClr val="FF0000"/>
                </a:solidFill>
              </a:rPr>
              <a:t>$e </a:t>
            </a:r>
            <a:r>
              <a:rPr lang="en-US" altLang="en-US" dirty="0">
                <a:solidFill>
                  <a:srgbClr val="FF0000"/>
                </a:solidFill>
              </a:rPr>
              <a:t>cartographer</a:t>
            </a:r>
            <a:r>
              <a:rPr lang="en-US" altLang="en-US" dirty="0" smtClean="0">
                <a:solidFill>
                  <a:srgbClr val="FF0000"/>
                </a:solidFill>
              </a:rPr>
              <a:t>.</a:t>
            </a:r>
            <a:endParaRPr lang="en-US" altLang="en-US" dirty="0">
              <a:solidFill>
                <a:srgbClr val="FF0000"/>
              </a:solidFill>
            </a:endParaRPr>
          </a:p>
          <a:p>
            <a:pPr marL="914400" lvl="2" indent="0">
              <a:buNone/>
            </a:pPr>
            <a:r>
              <a:rPr lang="en-US" altLang="en-US" dirty="0" smtClean="0"/>
              <a:t>111 </a:t>
            </a:r>
            <a:r>
              <a:rPr lang="en-US" altLang="en-US" dirty="0"/>
              <a:t>2# </a:t>
            </a:r>
            <a:r>
              <a:rPr lang="en-US" altLang="en-US" dirty="0" smtClean="0"/>
              <a:t> International </a:t>
            </a:r>
            <a:r>
              <a:rPr lang="en-US" altLang="en-US" dirty="0"/>
              <a:t>Smelting Technology Symposium $d (2012 : $c Orlando, Fla.)</a:t>
            </a:r>
            <a:r>
              <a:rPr lang="en-US" altLang="en-US" dirty="0">
                <a:solidFill>
                  <a:srgbClr val="FF0000"/>
                </a:solidFill>
              </a:rPr>
              <a:t>, $j author</a:t>
            </a:r>
            <a:r>
              <a:rPr lang="en-US" altLang="en-US" dirty="0" smtClean="0">
                <a:solidFill>
                  <a:srgbClr val="FF0000"/>
                </a:solidFill>
              </a:rPr>
              <a:t>.</a:t>
            </a:r>
          </a:p>
          <a:p>
            <a:pPr marL="914400" lvl="2" indent="0">
              <a:buNone/>
            </a:pPr>
            <a:r>
              <a:rPr lang="en-US" altLang="en-US" dirty="0"/>
              <a:t>700 1# </a:t>
            </a:r>
            <a:r>
              <a:rPr lang="en-US" altLang="en-US" dirty="0" smtClean="0"/>
              <a:t> Wang</a:t>
            </a:r>
            <a:r>
              <a:rPr lang="en-US" altLang="en-US" dirty="0"/>
              <a:t>, </a:t>
            </a:r>
            <a:r>
              <a:rPr lang="en-US" altLang="en-US" dirty="0" err="1"/>
              <a:t>Shijie</a:t>
            </a:r>
            <a:r>
              <a:rPr lang="en-US" altLang="en-US" dirty="0"/>
              <a:t> $c (Metallurgist)</a:t>
            </a:r>
            <a:r>
              <a:rPr lang="en-US" altLang="en-US" dirty="0">
                <a:solidFill>
                  <a:srgbClr val="FF0000"/>
                </a:solidFill>
              </a:rPr>
              <a:t>, $e editor</a:t>
            </a:r>
            <a:r>
              <a:rPr lang="en-US" altLang="en-US" dirty="0" smtClean="0">
                <a:solidFill>
                  <a:srgbClr val="FF0000"/>
                </a:solidFill>
              </a:rPr>
              <a:t>.</a:t>
            </a:r>
          </a:p>
          <a:p>
            <a:pPr marL="914400" lvl="2" indent="0">
              <a:buNone/>
            </a:pPr>
            <a:r>
              <a:rPr lang="en-US" altLang="en-US" dirty="0" smtClean="0"/>
              <a:t>100 1</a:t>
            </a:r>
            <a:r>
              <a:rPr lang="en-US" altLang="en-US" dirty="0"/>
              <a:t>#  Alexander, Elizabeth, </a:t>
            </a:r>
            <a:r>
              <a:rPr lang="en-US" altLang="en-US" dirty="0" smtClean="0"/>
              <a:t>$d </a:t>
            </a:r>
            <a:r>
              <a:rPr lang="en-US" altLang="en-US" dirty="0"/>
              <a:t>1962- </a:t>
            </a:r>
            <a:r>
              <a:rPr lang="en-US" altLang="en-US" dirty="0" smtClean="0">
                <a:solidFill>
                  <a:srgbClr val="FF0000"/>
                </a:solidFill>
              </a:rPr>
              <a:t>$e </a:t>
            </a:r>
            <a:r>
              <a:rPr lang="en-US" altLang="en-US" dirty="0">
                <a:solidFill>
                  <a:srgbClr val="FF0000"/>
                </a:solidFill>
              </a:rPr>
              <a:t>author.</a:t>
            </a:r>
            <a:endParaRPr lang="en-US" altLang="en-US" dirty="0" smtClean="0">
              <a:solidFill>
                <a:srgbClr val="FF0000"/>
              </a:solidFill>
            </a:endParaRPr>
          </a:p>
          <a:p>
            <a:pPr lvl="1"/>
            <a:r>
              <a:rPr lang="en-US" altLang="en-US" dirty="0" smtClean="0"/>
              <a:t>Separate </a:t>
            </a:r>
            <a:r>
              <a:rPr lang="en-US" altLang="en-US" dirty="0"/>
              <a:t>multiple $e’s with a </a:t>
            </a:r>
            <a:r>
              <a:rPr lang="en-US" altLang="en-US" dirty="0" smtClean="0"/>
              <a:t>comma</a:t>
            </a:r>
          </a:p>
          <a:p>
            <a:pPr marL="914400" lvl="2" indent="0">
              <a:buNone/>
            </a:pPr>
            <a:r>
              <a:rPr lang="en-US" altLang="en-US" dirty="0"/>
              <a:t>100 1# </a:t>
            </a:r>
            <a:r>
              <a:rPr lang="en-US" altLang="en-US" dirty="0" smtClean="0"/>
              <a:t> Miller</a:t>
            </a:r>
            <a:r>
              <a:rPr lang="en-US" altLang="en-US" dirty="0"/>
              <a:t>, Frank, $d 1957- </a:t>
            </a:r>
            <a:r>
              <a:rPr lang="en-US" altLang="en-US" dirty="0">
                <a:solidFill>
                  <a:srgbClr val="FF0000"/>
                </a:solidFill>
              </a:rPr>
              <a:t>$e author, $e artist</a:t>
            </a:r>
            <a:r>
              <a:rPr lang="en-US" altLang="en-US" dirty="0" smtClean="0">
                <a:solidFill>
                  <a:srgbClr val="FF0000"/>
                </a:solidFill>
              </a:rPr>
              <a:t>.</a:t>
            </a:r>
          </a:p>
          <a:p>
            <a:pPr marL="914400" lvl="2" indent="0">
              <a:buNone/>
            </a:pPr>
            <a:r>
              <a:rPr lang="en-US" altLang="en-US" dirty="0"/>
              <a:t>700 1#  Chaplin, Charlie, </a:t>
            </a:r>
            <a:r>
              <a:rPr lang="en-US" altLang="en-US" dirty="0" smtClean="0"/>
              <a:t>$d </a:t>
            </a:r>
            <a:r>
              <a:rPr lang="en-US" altLang="en-US" dirty="0"/>
              <a:t>1889-1977</a:t>
            </a:r>
            <a:r>
              <a:rPr lang="en-US" altLang="en-US" dirty="0">
                <a:solidFill>
                  <a:srgbClr val="FF0000"/>
                </a:solidFill>
              </a:rPr>
              <a:t>, </a:t>
            </a:r>
            <a:r>
              <a:rPr lang="en-US" altLang="en-US" dirty="0" smtClean="0">
                <a:solidFill>
                  <a:srgbClr val="FF0000"/>
                </a:solidFill>
              </a:rPr>
              <a:t>$e </a:t>
            </a:r>
            <a:r>
              <a:rPr lang="en-US" altLang="en-US" dirty="0">
                <a:solidFill>
                  <a:srgbClr val="FF0000"/>
                </a:solidFill>
              </a:rPr>
              <a:t>film director, </a:t>
            </a:r>
            <a:r>
              <a:rPr lang="en-US" altLang="en-US" dirty="0" smtClean="0">
                <a:solidFill>
                  <a:srgbClr val="FF0000"/>
                </a:solidFill>
              </a:rPr>
              <a:t>$e </a:t>
            </a:r>
            <a:r>
              <a:rPr lang="en-US" altLang="en-US" dirty="0">
                <a:solidFill>
                  <a:srgbClr val="FF0000"/>
                </a:solidFill>
              </a:rPr>
              <a:t>screenwriter, </a:t>
            </a:r>
            <a:r>
              <a:rPr lang="en-US" altLang="en-US" dirty="0" smtClean="0">
                <a:solidFill>
                  <a:srgbClr val="FF0000"/>
                </a:solidFill>
              </a:rPr>
              <a:t>$e actor.</a:t>
            </a:r>
          </a:p>
          <a:p>
            <a:pPr marL="914400" lvl="2" indent="0">
              <a:buNone/>
            </a:pPr>
            <a:r>
              <a:rPr lang="en-US" altLang="en-US" dirty="0" smtClean="0"/>
              <a:t>710 1#  New </a:t>
            </a:r>
            <a:r>
              <a:rPr lang="en-US" altLang="en-US" dirty="0"/>
              <a:t>Zealand. $b Department of Conservation</a:t>
            </a:r>
            <a:r>
              <a:rPr lang="en-US" altLang="en-US" dirty="0">
                <a:solidFill>
                  <a:srgbClr val="FF0000"/>
                </a:solidFill>
              </a:rPr>
              <a:t>, $e issuing body, $e publisher.</a:t>
            </a:r>
          </a:p>
          <a:p>
            <a:pPr lvl="1"/>
            <a:r>
              <a:rPr lang="en-US" altLang="en-US" dirty="0"/>
              <a:t>Field ends with a period unless final designator ends in </a:t>
            </a:r>
            <a:r>
              <a:rPr lang="en-US" altLang="en-US" dirty="0" smtClean="0"/>
              <a:t>parenthetical</a:t>
            </a:r>
            <a:endParaRPr lang="en-US" dirty="0"/>
          </a:p>
        </p:txBody>
      </p:sp>
    </p:spTree>
    <p:extLst>
      <p:ext uri="{BB962C8B-B14F-4D97-AF65-F5344CB8AC3E}">
        <p14:creationId xmlns:p14="http://schemas.microsoft.com/office/powerpoint/2010/main" val="389069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7"/>
            <a:ext cx="10515600" cy="1325563"/>
          </a:xfrm>
        </p:spPr>
        <p:txBody>
          <a:bodyPr/>
          <a:lstStyle/>
          <a:p>
            <a:r>
              <a:rPr lang="en-US" dirty="0" smtClean="0"/>
              <a:t>MARC Coding</a:t>
            </a:r>
            <a:endParaRPr lang="en-US" dirty="0"/>
          </a:p>
        </p:txBody>
      </p:sp>
      <p:sp>
        <p:nvSpPr>
          <p:cNvPr id="3" name="Content Placeholder 2"/>
          <p:cNvSpPr>
            <a:spLocks noGrp="1"/>
          </p:cNvSpPr>
          <p:nvPr>
            <p:ph idx="1"/>
          </p:nvPr>
        </p:nvSpPr>
        <p:spPr>
          <a:xfrm>
            <a:off x="463731" y="1306286"/>
            <a:ext cx="11554097" cy="5551714"/>
          </a:xfrm>
        </p:spPr>
        <p:txBody>
          <a:bodyPr>
            <a:normAutofit/>
          </a:bodyPr>
          <a:lstStyle/>
          <a:p>
            <a:r>
              <a:rPr lang="en-US" dirty="0" smtClean="0"/>
              <a:t>Appendix J designators</a:t>
            </a:r>
          </a:p>
          <a:p>
            <a:pPr lvl="1"/>
            <a:r>
              <a:rPr lang="en-US" dirty="0" smtClean="0"/>
              <a:t>Use $</a:t>
            </a:r>
            <a:r>
              <a:rPr lang="en-US" dirty="0" err="1" smtClean="0"/>
              <a:t>i</a:t>
            </a:r>
            <a:r>
              <a:rPr lang="en-US" dirty="0" smtClean="0"/>
              <a:t> in 700/710/711/730 access points for works and expressions, and in 76X-78X linking fields</a:t>
            </a:r>
          </a:p>
          <a:p>
            <a:pPr lvl="1"/>
            <a:r>
              <a:rPr lang="en-US" dirty="0" smtClean="0"/>
              <a:t>Not used in 8XX (no $</a:t>
            </a:r>
            <a:r>
              <a:rPr lang="en-US" dirty="0" err="1" smtClean="0"/>
              <a:t>i</a:t>
            </a:r>
            <a:r>
              <a:rPr lang="en-US" dirty="0" smtClean="0"/>
              <a:t>); not used yet in 780/785 per CONSER Cataloging Manual</a:t>
            </a:r>
          </a:p>
          <a:p>
            <a:pPr lvl="1"/>
            <a:r>
              <a:rPr lang="en-US" dirty="0"/>
              <a:t>Put $</a:t>
            </a:r>
            <a:r>
              <a:rPr lang="en-US" dirty="0" err="1"/>
              <a:t>i</a:t>
            </a:r>
            <a:r>
              <a:rPr lang="en-US" dirty="0"/>
              <a:t> at beginning of field, capitalize the first letter of the first word, and follow it with a </a:t>
            </a:r>
            <a:r>
              <a:rPr lang="en-US" dirty="0" smtClean="0"/>
              <a:t>colon</a:t>
            </a:r>
          </a:p>
          <a:p>
            <a:pPr lvl="1"/>
            <a:r>
              <a:rPr lang="en-US" dirty="0" smtClean="0"/>
              <a:t>Copy designators exactly as found in RDA Appendix J, including parentheticals such as </a:t>
            </a:r>
            <a:r>
              <a:rPr lang="en-US" i="1" dirty="0" smtClean="0"/>
              <a:t>(work)</a:t>
            </a:r>
            <a:r>
              <a:rPr lang="en-US" dirty="0" smtClean="0"/>
              <a:t> and </a:t>
            </a:r>
            <a:r>
              <a:rPr lang="en-US" i="1" dirty="0" smtClean="0"/>
              <a:t>(expression)</a:t>
            </a:r>
          </a:p>
          <a:p>
            <a:pPr marL="914400" lvl="2" indent="0">
              <a:buNone/>
            </a:pPr>
            <a:r>
              <a:rPr lang="en-US" dirty="0" smtClean="0"/>
              <a:t>700 1# </a:t>
            </a:r>
            <a:r>
              <a:rPr lang="en-US" dirty="0" smtClean="0">
                <a:solidFill>
                  <a:srgbClr val="FF0000"/>
                </a:solidFill>
              </a:rPr>
              <a:t>$</a:t>
            </a:r>
            <a:r>
              <a:rPr lang="en-US" dirty="0" err="1" smtClean="0">
                <a:solidFill>
                  <a:srgbClr val="FF0000"/>
                </a:solidFill>
              </a:rPr>
              <a:t>i</a:t>
            </a:r>
            <a:r>
              <a:rPr lang="en-US" dirty="0" smtClean="0">
                <a:solidFill>
                  <a:srgbClr val="FF0000"/>
                </a:solidFill>
              </a:rPr>
              <a:t> Motion picture adaptation of (work): </a:t>
            </a:r>
            <a:r>
              <a:rPr lang="en-US" dirty="0" smtClean="0"/>
              <a:t>$</a:t>
            </a:r>
            <a:r>
              <a:rPr lang="en-US" dirty="0"/>
              <a:t>a Alcott, Louisa May, </a:t>
            </a:r>
            <a:r>
              <a:rPr lang="en-US" dirty="0" smtClean="0"/>
              <a:t>$d </a:t>
            </a:r>
            <a:r>
              <a:rPr lang="en-US" dirty="0"/>
              <a:t>1832-1888. </a:t>
            </a:r>
            <a:r>
              <a:rPr lang="en-US" dirty="0" smtClean="0"/>
              <a:t>$t </a:t>
            </a:r>
            <a:r>
              <a:rPr lang="en-US" dirty="0"/>
              <a:t>Little </a:t>
            </a:r>
            <a:r>
              <a:rPr lang="en-US" dirty="0" smtClean="0"/>
              <a:t>women.</a:t>
            </a:r>
          </a:p>
          <a:p>
            <a:pPr marL="914400" lvl="2" indent="0">
              <a:buNone/>
            </a:pPr>
            <a:r>
              <a:rPr lang="en-US" dirty="0" smtClean="0"/>
              <a:t>775 08 </a:t>
            </a:r>
            <a:r>
              <a:rPr lang="en-US" dirty="0">
                <a:solidFill>
                  <a:srgbClr val="FF0000"/>
                </a:solidFill>
              </a:rPr>
              <a:t>$</a:t>
            </a:r>
            <a:r>
              <a:rPr lang="en-US" dirty="0" err="1">
                <a:solidFill>
                  <a:srgbClr val="FF0000"/>
                </a:solidFill>
              </a:rPr>
              <a:t>i</a:t>
            </a:r>
            <a:r>
              <a:rPr lang="en-US" dirty="0">
                <a:solidFill>
                  <a:srgbClr val="FF0000"/>
                </a:solidFill>
              </a:rPr>
              <a:t> </a:t>
            </a:r>
            <a:r>
              <a:rPr lang="en-US" dirty="0" smtClean="0">
                <a:solidFill>
                  <a:srgbClr val="FF0000"/>
                </a:solidFill>
              </a:rPr>
              <a:t>Reproduction </a:t>
            </a:r>
            <a:r>
              <a:rPr lang="en-US" dirty="0">
                <a:solidFill>
                  <a:srgbClr val="FF0000"/>
                </a:solidFill>
              </a:rPr>
              <a:t>of (manifestation): </a:t>
            </a:r>
            <a:r>
              <a:rPr lang="en-US" dirty="0" smtClean="0"/>
              <a:t>$t </a:t>
            </a:r>
            <a:r>
              <a:rPr lang="en-US" dirty="0"/>
              <a:t>Fair </a:t>
            </a:r>
            <a:r>
              <a:rPr lang="en-US" dirty="0" err="1"/>
              <a:t>Em</a:t>
            </a:r>
            <a:r>
              <a:rPr lang="en-US" dirty="0"/>
              <a:t>. </a:t>
            </a:r>
            <a:r>
              <a:rPr lang="en-US" dirty="0" smtClean="0"/>
              <a:t>$d </a:t>
            </a:r>
            <a:r>
              <a:rPr lang="en-US" dirty="0"/>
              <a:t>London : M.E. Sims &amp; Co., 1895 </a:t>
            </a:r>
            <a:r>
              <a:rPr lang="en-US" dirty="0" smtClean="0"/>
              <a:t>$w 	(</a:t>
            </a:r>
            <a:r>
              <a:rPr lang="en-US" dirty="0" err="1"/>
              <a:t>OCoLC</a:t>
            </a:r>
            <a:r>
              <a:rPr lang="en-US" dirty="0"/>
              <a:t>)17007035           </a:t>
            </a:r>
            <a:endParaRPr lang="en-US" dirty="0" smtClean="0"/>
          </a:p>
          <a:p>
            <a:pPr lvl="1"/>
            <a:r>
              <a:rPr lang="en-US" dirty="0" smtClean="0"/>
              <a:t>Don’t forget to input correct subfields after the designator!</a:t>
            </a:r>
          </a:p>
          <a:p>
            <a:pPr marL="914400" lvl="2" indent="0">
              <a:buNone/>
            </a:pPr>
            <a:r>
              <a:rPr lang="en-US" dirty="0" smtClean="0"/>
              <a:t>700 12 </a:t>
            </a:r>
            <a:r>
              <a:rPr lang="en-US" dirty="0" smtClean="0">
                <a:solidFill>
                  <a:srgbClr val="FF0000"/>
                </a:solidFill>
              </a:rPr>
              <a:t>$</a:t>
            </a:r>
            <a:r>
              <a:rPr lang="en-US" dirty="0" err="1" smtClean="0">
                <a:solidFill>
                  <a:srgbClr val="FF0000"/>
                </a:solidFill>
              </a:rPr>
              <a:t>i</a:t>
            </a:r>
            <a:r>
              <a:rPr lang="en-US" dirty="0" smtClean="0">
                <a:solidFill>
                  <a:srgbClr val="FF0000"/>
                </a:solidFill>
              </a:rPr>
              <a:t> Container of (expression): $</a:t>
            </a:r>
            <a:r>
              <a:rPr lang="en-US" dirty="0">
                <a:solidFill>
                  <a:srgbClr val="FF0000"/>
                </a:solidFill>
              </a:rPr>
              <a:t>a </a:t>
            </a:r>
            <a:r>
              <a:rPr lang="en-US" dirty="0"/>
              <a:t>James, E. L. </a:t>
            </a:r>
            <a:r>
              <a:rPr lang="en-US" dirty="0" smtClean="0"/>
              <a:t>$t </a:t>
            </a:r>
            <a:r>
              <a:rPr lang="en-US" dirty="0"/>
              <a:t>Fifty shades of Grey. </a:t>
            </a:r>
            <a:r>
              <a:rPr lang="en-US" dirty="0" smtClean="0"/>
              <a:t>$l Spanish.</a:t>
            </a:r>
          </a:p>
          <a:p>
            <a:pPr marL="914400" lvl="2" indent="0">
              <a:buNone/>
            </a:pPr>
            <a:r>
              <a:rPr lang="en-US" dirty="0"/>
              <a:t>775 08 </a:t>
            </a:r>
            <a:r>
              <a:rPr lang="en-US" dirty="0">
                <a:solidFill>
                  <a:srgbClr val="FF0000"/>
                </a:solidFill>
              </a:rPr>
              <a:t>$</a:t>
            </a:r>
            <a:r>
              <a:rPr lang="en-US" dirty="0" err="1">
                <a:solidFill>
                  <a:srgbClr val="FF0000"/>
                </a:solidFill>
              </a:rPr>
              <a:t>i</a:t>
            </a:r>
            <a:r>
              <a:rPr lang="en-US" dirty="0">
                <a:solidFill>
                  <a:srgbClr val="FF0000"/>
                </a:solidFill>
              </a:rPr>
              <a:t> Reproduction of (manifestation): $t </a:t>
            </a:r>
            <a:r>
              <a:rPr lang="en-US" dirty="0"/>
              <a:t>Fair </a:t>
            </a:r>
            <a:r>
              <a:rPr lang="en-US" dirty="0" err="1"/>
              <a:t>Em</a:t>
            </a:r>
            <a:r>
              <a:rPr lang="en-US" dirty="0"/>
              <a:t>. $d London : M.E. Sims &amp; Co., 1895 $w 	(</a:t>
            </a:r>
            <a:r>
              <a:rPr lang="en-US" dirty="0" err="1"/>
              <a:t>OCoLC</a:t>
            </a:r>
            <a:r>
              <a:rPr lang="en-US" dirty="0"/>
              <a:t>)17007035           </a:t>
            </a:r>
          </a:p>
          <a:p>
            <a:pPr marL="914400" lvl="2" indent="0">
              <a:buNone/>
            </a:pPr>
            <a:endParaRPr lang="en-US" dirty="0" smtClean="0"/>
          </a:p>
          <a:p>
            <a:pPr marL="914400" lvl="2" indent="0">
              <a:buNone/>
            </a:pPr>
            <a:endParaRPr lang="en-US" dirty="0" smtClean="0"/>
          </a:p>
          <a:p>
            <a:pPr lvl="1"/>
            <a:endParaRPr lang="en-US" dirty="0"/>
          </a:p>
        </p:txBody>
      </p:sp>
    </p:spTree>
    <p:extLst>
      <p:ext uri="{BB962C8B-B14F-4D97-AF65-F5344CB8AC3E}">
        <p14:creationId xmlns:p14="http://schemas.microsoft.com/office/powerpoint/2010/main" val="318807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smtClean="0">
                <a:solidFill>
                  <a:schemeClr val="tx1"/>
                </a:solidFill>
              </a:rPr>
              <a:t>PCC Guidelines on Relationship Designators in Bib Records</a:t>
            </a:r>
          </a:p>
        </p:txBody>
      </p:sp>
      <p:sp>
        <p:nvSpPr>
          <p:cNvPr id="13315" name="Content Placeholder 2"/>
          <p:cNvSpPr>
            <a:spLocks noGrp="1"/>
          </p:cNvSpPr>
          <p:nvPr>
            <p:ph idx="1"/>
          </p:nvPr>
        </p:nvSpPr>
        <p:spPr>
          <a:xfrm>
            <a:off x="1194317" y="1828800"/>
            <a:ext cx="9638523" cy="4572000"/>
          </a:xfrm>
        </p:spPr>
        <p:txBody>
          <a:bodyPr>
            <a:normAutofit/>
          </a:bodyPr>
          <a:lstStyle/>
          <a:p>
            <a:r>
              <a:rPr lang="en-US" altLang="en-US" dirty="0" smtClean="0"/>
              <a:t>Three documents to know:</a:t>
            </a:r>
          </a:p>
          <a:p>
            <a:pPr lvl="1"/>
            <a:r>
              <a:rPr lang="en-US" altLang="en-US" i="1" dirty="0" smtClean="0"/>
              <a:t>PCC Guidelines for the Application of Relationship Designators in Bibliographic Records</a:t>
            </a:r>
          </a:p>
          <a:p>
            <a:pPr marL="457200" lvl="1" indent="0">
              <a:buNone/>
            </a:pPr>
            <a:r>
              <a:rPr lang="en-US" altLang="en-US" sz="2000" dirty="0">
                <a:hlinkClick r:id="rId3"/>
              </a:rPr>
              <a:t>http://www.loc.gov/aba/pcc/rda/PCC%20RDA%20guidelines/Relat-Desig-Guidelines.docx</a:t>
            </a:r>
            <a:endParaRPr lang="en-US" altLang="en-US" sz="2000" dirty="0"/>
          </a:p>
          <a:p>
            <a:pPr lvl="1"/>
            <a:r>
              <a:rPr lang="en-US" altLang="en-US" i="1" dirty="0" smtClean="0"/>
              <a:t>Training Manual for Applying Relationship Designators in Bibliographic Records</a:t>
            </a:r>
          </a:p>
          <a:p>
            <a:pPr marL="457200" lvl="1" indent="0">
              <a:buNone/>
            </a:pPr>
            <a:r>
              <a:rPr lang="en-US" altLang="en-US" sz="2000" i="1" dirty="0">
                <a:hlinkClick r:id="rId4"/>
              </a:rPr>
              <a:t>http://</a:t>
            </a:r>
            <a:r>
              <a:rPr lang="en-US" altLang="en-US" sz="2000" i="1" dirty="0" smtClean="0">
                <a:hlinkClick r:id="rId4"/>
              </a:rPr>
              <a:t>www.loc.gov/aba/pcc/sct/documents/rel-desig-guide-bib.pdf</a:t>
            </a:r>
            <a:endParaRPr lang="en-US" altLang="en-US" sz="2000" i="1" dirty="0" smtClean="0"/>
          </a:p>
          <a:p>
            <a:pPr lvl="1"/>
            <a:r>
              <a:rPr lang="en-US" i="1" dirty="0"/>
              <a:t>PCC Guidelines for the Application of Relationship Designators in Authority </a:t>
            </a:r>
            <a:r>
              <a:rPr lang="en-US" i="1" dirty="0" smtClean="0"/>
              <a:t>Records </a:t>
            </a:r>
            <a:endParaRPr lang="en-US" i="1" dirty="0">
              <a:solidFill>
                <a:srgbClr val="FF0000"/>
              </a:solidFill>
            </a:endParaRPr>
          </a:p>
          <a:p>
            <a:pPr marL="457200" lvl="1" indent="0">
              <a:buNone/>
            </a:pPr>
            <a:r>
              <a:rPr lang="en-US" altLang="en-US" sz="2000" dirty="0" smtClean="0">
                <a:hlinkClick r:id="rId5"/>
              </a:rPr>
              <a:t>http</a:t>
            </a:r>
            <a:r>
              <a:rPr lang="en-US" altLang="en-US" sz="2000" dirty="0">
                <a:hlinkClick r:id="rId5"/>
              </a:rPr>
              <a:t>://</a:t>
            </a:r>
            <a:r>
              <a:rPr lang="en-US" altLang="en-US" sz="2000" dirty="0" smtClean="0">
                <a:hlinkClick r:id="rId5"/>
              </a:rPr>
              <a:t>www.loc.gov/aba/pcc/rda/PCC%20RDA%20guidelines/Relat-Desig-Guidelines-AUTH-Final.docx</a:t>
            </a:r>
            <a:endParaRPr lang="en-US" altLang="en-US" sz="2000" dirty="0" smtClean="0"/>
          </a:p>
          <a:p>
            <a:pPr marL="457200" lvl="1" indent="0">
              <a:buNone/>
            </a:pPr>
            <a:endParaRPr lang="en-US" altLang="en-US" dirty="0" smtClean="0"/>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MS PGothic" panose="020B0600070205080204" pitchFamily="34" charset="-128"/>
              </a:defRPr>
            </a:lvl1pPr>
            <a:lvl2pPr marL="742950" indent="-285750" eaLnBrk="0" hangingPunct="0">
              <a:defRPr>
                <a:solidFill>
                  <a:schemeClr val="tx1"/>
                </a:solidFill>
                <a:latin typeface="Verdana" panose="020B0604030504040204" pitchFamily="34" charset="0"/>
                <a:ea typeface="MS PGothic" panose="020B0600070205080204" pitchFamily="34" charset="-128"/>
              </a:defRPr>
            </a:lvl2pPr>
            <a:lvl3pPr marL="1143000" indent="-228600" eaLnBrk="0" hangingPunct="0">
              <a:defRPr>
                <a:solidFill>
                  <a:schemeClr val="tx1"/>
                </a:solidFill>
                <a:latin typeface="Verdana" panose="020B0604030504040204" pitchFamily="34" charset="0"/>
                <a:ea typeface="MS PGothic" panose="020B0600070205080204" pitchFamily="34" charset="-128"/>
              </a:defRPr>
            </a:lvl3pPr>
            <a:lvl4pPr marL="1600200" indent="-228600" eaLnBrk="0" hangingPunct="0">
              <a:defRPr>
                <a:solidFill>
                  <a:schemeClr val="tx1"/>
                </a:solidFill>
                <a:latin typeface="Verdana" panose="020B0604030504040204" pitchFamily="34" charset="0"/>
                <a:ea typeface="MS PGothic" panose="020B0600070205080204" pitchFamily="34" charset="-128"/>
              </a:defRPr>
            </a:lvl4pPr>
            <a:lvl5pPr marL="2057400" indent="-228600" eaLnBrk="0" hangingPunct="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fld id="{C4CA484C-8C84-4966-A32F-5BA070ABB9C9}" type="slidenum">
              <a:rPr lang="en-US" altLang="en-US">
                <a:solidFill>
                  <a:srgbClr val="000000"/>
                </a:solidFill>
              </a:rPr>
              <a:pPr eaLnBrk="1" hangingPunct="1"/>
              <a:t>7</a:t>
            </a:fld>
            <a:endParaRPr lang="en-US" altLang="en-US">
              <a:solidFill>
                <a:srgbClr val="000000"/>
              </a:solidFill>
            </a:endParaRPr>
          </a:p>
        </p:txBody>
      </p:sp>
    </p:spTree>
    <p:extLst>
      <p:ext uri="{BB962C8B-B14F-4D97-AF65-F5344CB8AC3E}">
        <p14:creationId xmlns:p14="http://schemas.microsoft.com/office/powerpoint/2010/main" val="309175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996002" y="0"/>
            <a:ext cx="5916168" cy="6903720"/>
          </a:xfrm>
          <a:prstGeom prst="rect">
            <a:avLst/>
          </a:prstGeom>
        </p:spPr>
      </p:pic>
    </p:spTree>
    <p:extLst>
      <p:ext uri="{BB962C8B-B14F-4D97-AF65-F5344CB8AC3E}">
        <p14:creationId xmlns:p14="http://schemas.microsoft.com/office/powerpoint/2010/main" val="2614041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97427" y="0"/>
            <a:ext cx="5732431" cy="6835712"/>
          </a:xfrm>
          <a:prstGeom prst="rect">
            <a:avLst/>
          </a:prstGeom>
        </p:spPr>
      </p:pic>
    </p:spTree>
    <p:extLst>
      <p:ext uri="{BB962C8B-B14F-4D97-AF65-F5344CB8AC3E}">
        <p14:creationId xmlns:p14="http://schemas.microsoft.com/office/powerpoint/2010/main" val="102258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3175</Words>
  <Application>Microsoft Office PowerPoint</Application>
  <PresentationFormat>Widescreen</PresentationFormat>
  <Paragraphs>305</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PGothic</vt:lpstr>
      <vt:lpstr>Arial</vt:lpstr>
      <vt:lpstr>Calibri</vt:lpstr>
      <vt:lpstr>Calibri Light</vt:lpstr>
      <vt:lpstr>Verdana</vt:lpstr>
      <vt:lpstr>Wingdings</vt:lpstr>
      <vt:lpstr>Office Theme</vt:lpstr>
      <vt:lpstr>Relationship Designators in RDA: Connecting the Dots</vt:lpstr>
      <vt:lpstr>PowerPoint Presentation</vt:lpstr>
      <vt:lpstr>Relationship Designators in RDA</vt:lpstr>
      <vt:lpstr>Relationship Designators in RDA</vt:lpstr>
      <vt:lpstr>MARC Coding</vt:lpstr>
      <vt:lpstr>MARC Coding</vt:lpstr>
      <vt:lpstr>PCC Guidelines on Relationship Designators in Bib Records</vt:lpstr>
      <vt:lpstr>PowerPoint Presentation</vt:lpstr>
      <vt:lpstr>PowerPoint Presentation</vt:lpstr>
      <vt:lpstr>PCC Guidelines on Relationship Designators in Bib Records</vt:lpstr>
      <vt:lpstr>PCC Guidelines on Relationship Designators in Bib Records</vt:lpstr>
      <vt:lpstr>PowerPoint Presentation</vt:lpstr>
      <vt:lpstr>PCC Guidelines on Relationship Designators in Bib Records</vt:lpstr>
      <vt:lpstr>PCC Guidelines on Relationship Designators in Bib Records</vt:lpstr>
      <vt:lpstr>PCC Guidelines on Relationship Designators in Bib Records</vt:lpstr>
      <vt:lpstr>PCC Guidelines on Relationship Designators in Bib Records</vt:lpstr>
      <vt:lpstr>PCC Guidelines on Relationship Designators in Bib Records</vt:lpstr>
      <vt:lpstr>PCC Guidelines on Relationship Designators in Bib Records</vt:lpstr>
      <vt:lpstr>PCC Guidelines on Relationship Designators in Bib Records</vt:lpstr>
      <vt:lpstr>PCC Guidelines on Relationship Designators in Bib Records</vt:lpstr>
      <vt:lpstr>Which direction?</vt:lpstr>
      <vt:lpstr>Many designators changed in April 2014 </vt:lpstr>
      <vt:lpstr>Any obsolete designators? Any errors to correct?</vt:lpstr>
      <vt:lpstr>Exercises</vt:lpstr>
      <vt:lpstr>PowerPoint Presentation</vt:lpstr>
    </vt:vector>
  </TitlesOfParts>
  <Company>University of Washington Libraries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L. Schiff</dc:creator>
  <cp:lastModifiedBy>Adam L. Schiff</cp:lastModifiedBy>
  <cp:revision>66</cp:revision>
  <dcterms:created xsi:type="dcterms:W3CDTF">2015-02-25T00:30:22Z</dcterms:created>
  <dcterms:modified xsi:type="dcterms:W3CDTF">2015-04-22T02:00:32Z</dcterms:modified>
</cp:coreProperties>
</file>